
<file path=[Content_Types].xml><?xml version="1.0" encoding="utf-8"?>
<Types xmlns="http://schemas.openxmlformats.org/package/2006/content-types">
  <Default Extension="png" ContentType="image/png"/>
  <Default Extension="bin" ContentType="application/vnd.openxmlformats-officedocument.oleObject"/>
  <Default Extension="bmp" ContentType="image/bmp"/>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58" r:id="rId5"/>
    <p:sldId id="284" r:id="rId6"/>
    <p:sldId id="262" r:id="rId7"/>
    <p:sldId id="266" r:id="rId8"/>
    <p:sldId id="280" r:id="rId9"/>
    <p:sldId id="263" r:id="rId10"/>
    <p:sldId id="265" r:id="rId11"/>
    <p:sldId id="285" r:id="rId12"/>
    <p:sldId id="279" r:id="rId13"/>
    <p:sldId id="286" r:id="rId14"/>
    <p:sldId id="270" r:id="rId15"/>
    <p:sldId id="287" r:id="rId16"/>
    <p:sldId id="273" r:id="rId17"/>
    <p:sldId id="282" r:id="rId18"/>
    <p:sldId id="281" r:id="rId19"/>
    <p:sldId id="288" r:id="rId20"/>
    <p:sldId id="277" r:id="rId21"/>
    <p:sldId id="260" r:id="rId22"/>
    <p:sldId id="261" r:id="rId23"/>
    <p:sldId id="283" r:id="rId24"/>
    <p:sldId id="289" r:id="rId25"/>
    <p:sldId id="278"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CC622"/>
    <a:srgbClr val="FF8181"/>
    <a:srgbClr val="FF5353"/>
    <a:srgbClr val="0EE027"/>
    <a:srgbClr val="6FD8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828"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E:\Taping%20OAI%20Presentation\Taping%20OAI.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embeddings/oleObject1.bin"/></Relationships>
</file>

<file path=ppt/charts/_rels/chart3.xml.rels><?xml version="1.0" encoding="UTF-8" standalone="yes"?>
<Relationships xmlns="http://schemas.openxmlformats.org/package/2006/relationships"><Relationship Id="rId1" Type="http://schemas.openxmlformats.org/officeDocument/2006/relationships/oleObject" Target="../embeddings/oleObject2.bin"/></Relationships>
</file>

<file path=ppt/charts/_rels/chart4.xml.rels><?xml version="1.0" encoding="UTF-8" standalone="yes"?>
<Relationships xmlns="http://schemas.openxmlformats.org/package/2006/relationships"><Relationship Id="rId1" Type="http://schemas.openxmlformats.org/officeDocument/2006/relationships/oleObject" Target="../embeddings/oleObject3.bin"/></Relationships>
</file>

<file path=ppt/charts/_rels/chart5.xml.rels><?xml version="1.0" encoding="UTF-8" standalone="yes"?>
<Relationships xmlns="http://schemas.openxmlformats.org/package/2006/relationships"><Relationship Id="rId1" Type="http://schemas.openxmlformats.org/officeDocument/2006/relationships/oleObject" Target="Book2"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embeddings/oleObject4.bin"/></Relationships>
</file>

<file path=ppt/charts/_rels/chart7.xml.rels><?xml version="1.0" encoding="UTF-8" standalone="yes"?>
<Relationships xmlns="http://schemas.openxmlformats.org/package/2006/relationships"><Relationship Id="rId1" Type="http://schemas.openxmlformats.org/officeDocument/2006/relationships/oleObject" Target="file:///E:\Taping%20OAI%20Presentation\Taping%20OAI.xls"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E:\Taping%20OAI%20Presentation\Taping%20OAI.xls"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embeddings/oleObject5.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800" b="1" i="1" u="none" strike="noStrike" baseline="0">
                <a:solidFill>
                  <a:srgbClr val="C00000"/>
                </a:solidFill>
                <a:latin typeface="Times New Roman" pitchFamily="18" charset="0"/>
                <a:ea typeface="Arial"/>
                <a:cs typeface="Times New Roman" pitchFamily="18" charset="0"/>
              </a:defRPr>
            </a:pPr>
            <a:r>
              <a:rPr lang="en-US" sz="1800" i="1" dirty="0">
                <a:solidFill>
                  <a:srgbClr val="C00000"/>
                </a:solidFill>
                <a:latin typeface="Times New Roman" pitchFamily="18" charset="0"/>
                <a:cs typeface="Times New Roman" pitchFamily="18" charset="0"/>
              </a:rPr>
              <a:t>Mixing Week </a:t>
            </a:r>
            <a:r>
              <a:rPr lang="en-US" sz="1800" i="1" dirty="0" smtClean="0">
                <a:solidFill>
                  <a:srgbClr val="C00000"/>
                </a:solidFill>
                <a:latin typeface="Times New Roman" pitchFamily="18" charset="0"/>
                <a:cs typeface="Times New Roman" pitchFamily="18" charset="0"/>
              </a:rPr>
              <a:t>code Found In Taping OAI Process</a:t>
            </a:r>
            <a:endParaRPr lang="en-US" sz="1800" i="1" dirty="0">
              <a:solidFill>
                <a:srgbClr val="C00000"/>
              </a:solidFill>
              <a:latin typeface="Times New Roman" pitchFamily="18" charset="0"/>
              <a:cs typeface="Times New Roman" pitchFamily="18" charset="0"/>
            </a:endParaRPr>
          </a:p>
        </c:rich>
      </c:tx>
      <c:layout>
        <c:manualLayout>
          <c:xMode val="edge"/>
          <c:yMode val="edge"/>
          <c:x val="0.10264922255015144"/>
          <c:y val="2.50541962573959E-3"/>
        </c:manualLayout>
      </c:layout>
      <c:overlay val="0"/>
      <c:spPr>
        <a:noFill/>
        <a:ln w="25400">
          <a:noFill/>
        </a:ln>
      </c:spPr>
    </c:title>
    <c:autoTitleDeleted val="0"/>
    <c:view3D>
      <c:rotX val="15"/>
      <c:rotY val="20"/>
      <c:rAngAx val="0"/>
      <c:perspective val="30"/>
    </c:view3D>
    <c:floor>
      <c:thickness val="0"/>
    </c:floor>
    <c:sideWall>
      <c:thickness val="0"/>
      <c:spPr>
        <a:noFill/>
        <a:ln w="12700">
          <a:solidFill>
            <a:srgbClr val="808080"/>
          </a:solidFill>
          <a:prstDash val="solid"/>
        </a:ln>
      </c:spPr>
    </c:sideWall>
    <c:backWall>
      <c:thickness val="0"/>
      <c:spPr>
        <a:noFill/>
        <a:ln w="12700">
          <a:solidFill>
            <a:srgbClr val="808080"/>
          </a:solidFill>
          <a:prstDash val="solid"/>
        </a:ln>
      </c:spPr>
    </c:backWall>
    <c:plotArea>
      <c:layout>
        <c:manualLayout>
          <c:layoutTarget val="inner"/>
          <c:xMode val="edge"/>
          <c:yMode val="edge"/>
          <c:x val="6.0354868108865943E-2"/>
          <c:y val="0.1118014117718419"/>
          <c:w val="0.92192048125375603"/>
          <c:h val="0.79192666671721346"/>
        </c:manualLayout>
      </c:layout>
      <c:bar3DChart>
        <c:barDir val="col"/>
        <c:grouping val="stacked"/>
        <c:varyColors val="0"/>
        <c:ser>
          <c:idx val="0"/>
          <c:order val="0"/>
          <c:tx>
            <c:strRef>
              <c:f>'Taping miss (2)'!$J$3</c:f>
              <c:strCache>
                <c:ptCount val="1"/>
                <c:pt idx="0">
                  <c:v>FA118T</c:v>
                </c:pt>
              </c:strCache>
            </c:strRef>
          </c:tx>
          <c:spPr>
            <a:solidFill>
              <a:srgbClr val="9999FF"/>
            </a:solidFill>
            <a:ln w="12700">
              <a:solidFill>
                <a:srgbClr val="000000"/>
              </a:solidFill>
              <a:prstDash val="solid"/>
            </a:ln>
          </c:spPr>
          <c:invertIfNegative val="0"/>
          <c:cat>
            <c:strRef>
              <c:f>'Taping miss (2)'!$I$4:$I$7</c:f>
              <c:strCache>
                <c:ptCount val="4"/>
                <c:pt idx="0">
                  <c:v>Aug '11</c:v>
                </c:pt>
                <c:pt idx="1">
                  <c:v>Sep '11</c:v>
                </c:pt>
                <c:pt idx="2">
                  <c:v>Oct '11</c:v>
                </c:pt>
                <c:pt idx="3">
                  <c:v>Nov '11</c:v>
                </c:pt>
              </c:strCache>
            </c:strRef>
          </c:cat>
          <c:val>
            <c:numRef>
              <c:f>'Taping miss (2)'!$J$4:$J$7</c:f>
              <c:numCache>
                <c:formatCode>General</c:formatCode>
                <c:ptCount val="4"/>
                <c:pt idx="0">
                  <c:v>1</c:v>
                </c:pt>
                <c:pt idx="1">
                  <c:v>3</c:v>
                </c:pt>
              </c:numCache>
            </c:numRef>
          </c:val>
        </c:ser>
        <c:ser>
          <c:idx val="1"/>
          <c:order val="1"/>
          <c:tx>
            <c:strRef>
              <c:f>'Taping miss (2)'!$K$3</c:f>
              <c:strCache>
                <c:ptCount val="1"/>
                <c:pt idx="0">
                  <c:v>FA128P</c:v>
                </c:pt>
              </c:strCache>
            </c:strRef>
          </c:tx>
          <c:spPr>
            <a:solidFill>
              <a:srgbClr val="993366"/>
            </a:solidFill>
            <a:ln w="12700">
              <a:solidFill>
                <a:srgbClr val="000000"/>
              </a:solidFill>
              <a:prstDash val="solid"/>
            </a:ln>
          </c:spPr>
          <c:invertIfNegative val="0"/>
          <c:cat>
            <c:strRef>
              <c:f>'Taping miss (2)'!$I$4:$I$7</c:f>
              <c:strCache>
                <c:ptCount val="4"/>
                <c:pt idx="0">
                  <c:v>Aug '11</c:v>
                </c:pt>
                <c:pt idx="1">
                  <c:v>Sep '11</c:v>
                </c:pt>
                <c:pt idx="2">
                  <c:v>Oct '11</c:v>
                </c:pt>
                <c:pt idx="3">
                  <c:v>Nov '11</c:v>
                </c:pt>
              </c:strCache>
            </c:strRef>
          </c:cat>
          <c:val>
            <c:numRef>
              <c:f>'Taping miss (2)'!$K$4:$K$7</c:f>
              <c:numCache>
                <c:formatCode>General</c:formatCode>
                <c:ptCount val="4"/>
                <c:pt idx="0">
                  <c:v>1</c:v>
                </c:pt>
                <c:pt idx="2">
                  <c:v>3</c:v>
                </c:pt>
                <c:pt idx="3">
                  <c:v>2</c:v>
                </c:pt>
              </c:numCache>
            </c:numRef>
          </c:val>
        </c:ser>
        <c:ser>
          <c:idx val="2"/>
          <c:order val="2"/>
          <c:tx>
            <c:strRef>
              <c:f>'Taping miss (2)'!$L$3</c:f>
              <c:strCache>
                <c:ptCount val="1"/>
                <c:pt idx="0">
                  <c:v>FA12T</c:v>
                </c:pt>
              </c:strCache>
            </c:strRef>
          </c:tx>
          <c:spPr>
            <a:solidFill>
              <a:srgbClr val="00FF00"/>
            </a:solidFill>
            <a:ln w="12700">
              <a:solidFill>
                <a:srgbClr val="000000"/>
              </a:solidFill>
              <a:prstDash val="solid"/>
            </a:ln>
          </c:spPr>
          <c:invertIfNegative val="0"/>
          <c:cat>
            <c:strRef>
              <c:f>'Taping miss (2)'!$I$4:$I$7</c:f>
              <c:strCache>
                <c:ptCount val="4"/>
                <c:pt idx="0">
                  <c:v>Aug '11</c:v>
                </c:pt>
                <c:pt idx="1">
                  <c:v>Sep '11</c:v>
                </c:pt>
                <c:pt idx="2">
                  <c:v>Oct '11</c:v>
                </c:pt>
                <c:pt idx="3">
                  <c:v>Nov '11</c:v>
                </c:pt>
              </c:strCache>
            </c:strRef>
          </c:cat>
          <c:val>
            <c:numRef>
              <c:f>'Taping miss (2)'!$L$4:$L$7</c:f>
              <c:numCache>
                <c:formatCode>General</c:formatCode>
                <c:ptCount val="4"/>
                <c:pt idx="0">
                  <c:v>2</c:v>
                </c:pt>
              </c:numCache>
            </c:numRef>
          </c:val>
        </c:ser>
        <c:ser>
          <c:idx val="3"/>
          <c:order val="3"/>
          <c:tx>
            <c:strRef>
              <c:f>'Taping miss (2)'!$M$3</c:f>
              <c:strCache>
                <c:ptCount val="1"/>
                <c:pt idx="0">
                  <c:v>FA20HP</c:v>
                </c:pt>
              </c:strCache>
            </c:strRef>
          </c:tx>
          <c:spPr>
            <a:solidFill>
              <a:srgbClr val="CCFFFF"/>
            </a:solidFill>
            <a:ln w="12700">
              <a:solidFill>
                <a:srgbClr val="000000"/>
              </a:solidFill>
              <a:prstDash val="solid"/>
            </a:ln>
          </c:spPr>
          <c:invertIfNegative val="0"/>
          <c:cat>
            <c:strRef>
              <c:f>'Taping miss (2)'!$I$4:$I$7</c:f>
              <c:strCache>
                <c:ptCount val="4"/>
                <c:pt idx="0">
                  <c:v>Aug '11</c:v>
                </c:pt>
                <c:pt idx="1">
                  <c:v>Sep '11</c:v>
                </c:pt>
                <c:pt idx="2">
                  <c:v>Oct '11</c:v>
                </c:pt>
                <c:pt idx="3">
                  <c:v>Nov '11</c:v>
                </c:pt>
              </c:strCache>
            </c:strRef>
          </c:cat>
          <c:val>
            <c:numRef>
              <c:f>'Taping miss (2)'!$M$4:$M$7</c:f>
              <c:numCache>
                <c:formatCode>General</c:formatCode>
                <c:ptCount val="4"/>
                <c:pt idx="0">
                  <c:v>4</c:v>
                </c:pt>
                <c:pt idx="1">
                  <c:v>1</c:v>
                </c:pt>
              </c:numCache>
            </c:numRef>
          </c:val>
        </c:ser>
        <c:ser>
          <c:idx val="4"/>
          <c:order val="4"/>
          <c:tx>
            <c:strRef>
              <c:f>'Taping miss (2)'!$N$3</c:f>
              <c:strCache>
                <c:ptCount val="1"/>
                <c:pt idx="0">
                  <c:v>FA20HPK</c:v>
                </c:pt>
              </c:strCache>
            </c:strRef>
          </c:tx>
          <c:spPr>
            <a:solidFill>
              <a:srgbClr val="660066"/>
            </a:solidFill>
            <a:ln w="12700">
              <a:solidFill>
                <a:srgbClr val="000000"/>
              </a:solidFill>
              <a:prstDash val="solid"/>
            </a:ln>
          </c:spPr>
          <c:invertIfNegative val="0"/>
          <c:cat>
            <c:strRef>
              <c:f>'Taping miss (2)'!$I$4:$I$7</c:f>
              <c:strCache>
                <c:ptCount val="4"/>
                <c:pt idx="0">
                  <c:v>Aug '11</c:v>
                </c:pt>
                <c:pt idx="1">
                  <c:v>Sep '11</c:v>
                </c:pt>
                <c:pt idx="2">
                  <c:v>Oct '11</c:v>
                </c:pt>
                <c:pt idx="3">
                  <c:v>Nov '11</c:v>
                </c:pt>
              </c:strCache>
            </c:strRef>
          </c:cat>
          <c:val>
            <c:numRef>
              <c:f>'Taping miss (2)'!$N$4:$N$7</c:f>
              <c:numCache>
                <c:formatCode>General</c:formatCode>
                <c:ptCount val="4"/>
                <c:pt idx="0">
                  <c:v>1</c:v>
                </c:pt>
              </c:numCache>
            </c:numRef>
          </c:val>
        </c:ser>
        <c:ser>
          <c:idx val="5"/>
          <c:order val="5"/>
          <c:tx>
            <c:strRef>
              <c:f>'Taping miss (2)'!$O$3</c:f>
              <c:strCache>
                <c:ptCount val="1"/>
                <c:pt idx="0">
                  <c:v>FA20H</c:v>
                </c:pt>
              </c:strCache>
            </c:strRef>
          </c:tx>
          <c:spPr>
            <a:solidFill>
              <a:srgbClr val="FF8080"/>
            </a:solidFill>
            <a:ln w="12700">
              <a:solidFill>
                <a:srgbClr val="000000"/>
              </a:solidFill>
              <a:prstDash val="solid"/>
            </a:ln>
          </c:spPr>
          <c:invertIfNegative val="0"/>
          <c:cat>
            <c:strRef>
              <c:f>'Taping miss (2)'!$I$4:$I$7</c:f>
              <c:strCache>
                <c:ptCount val="4"/>
                <c:pt idx="0">
                  <c:v>Aug '11</c:v>
                </c:pt>
                <c:pt idx="1">
                  <c:v>Sep '11</c:v>
                </c:pt>
                <c:pt idx="2">
                  <c:v>Oct '11</c:v>
                </c:pt>
                <c:pt idx="3">
                  <c:v>Nov '11</c:v>
                </c:pt>
              </c:strCache>
            </c:strRef>
          </c:cat>
          <c:val>
            <c:numRef>
              <c:f>'Taping miss (2)'!$O$4:$O$7</c:f>
              <c:numCache>
                <c:formatCode>General</c:formatCode>
                <c:ptCount val="4"/>
              </c:numCache>
            </c:numRef>
          </c:val>
        </c:ser>
        <c:ser>
          <c:idx val="6"/>
          <c:order val="6"/>
          <c:tx>
            <c:strRef>
              <c:f>'Taping miss (2)'!$P$3</c:f>
              <c:strCache>
                <c:ptCount val="1"/>
                <c:pt idx="0">
                  <c:v>FA23H</c:v>
                </c:pt>
              </c:strCache>
            </c:strRef>
          </c:tx>
          <c:spPr>
            <a:solidFill>
              <a:srgbClr val="0066CC"/>
            </a:solidFill>
            <a:ln w="12700">
              <a:solidFill>
                <a:srgbClr val="000000"/>
              </a:solidFill>
              <a:prstDash val="solid"/>
            </a:ln>
          </c:spPr>
          <c:invertIfNegative val="0"/>
          <c:cat>
            <c:strRef>
              <c:f>'Taping miss (2)'!$I$4:$I$7</c:f>
              <c:strCache>
                <c:ptCount val="4"/>
                <c:pt idx="0">
                  <c:v>Aug '11</c:v>
                </c:pt>
                <c:pt idx="1">
                  <c:v>Sep '11</c:v>
                </c:pt>
                <c:pt idx="2">
                  <c:v>Oct '11</c:v>
                </c:pt>
                <c:pt idx="3">
                  <c:v>Nov '11</c:v>
                </c:pt>
              </c:strCache>
            </c:strRef>
          </c:cat>
          <c:val>
            <c:numRef>
              <c:f>'Taping miss (2)'!$P$4:$P$7</c:f>
              <c:numCache>
                <c:formatCode>General</c:formatCode>
                <c:ptCount val="4"/>
                <c:pt idx="1">
                  <c:v>1</c:v>
                </c:pt>
              </c:numCache>
            </c:numRef>
          </c:val>
        </c:ser>
        <c:dLbls>
          <c:showLegendKey val="0"/>
          <c:showVal val="0"/>
          <c:showCatName val="0"/>
          <c:showSerName val="0"/>
          <c:showPercent val="0"/>
          <c:showBubbleSize val="0"/>
        </c:dLbls>
        <c:gapWidth val="150"/>
        <c:shape val="box"/>
        <c:axId val="81203968"/>
        <c:axId val="81205504"/>
        <c:axId val="0"/>
      </c:bar3DChart>
      <c:catAx>
        <c:axId val="81203968"/>
        <c:scaling>
          <c:orientation val="minMax"/>
        </c:scaling>
        <c:delete val="0"/>
        <c:axPos val="b"/>
        <c:numFmt formatCode="General" sourceLinked="1"/>
        <c:majorTickMark val="out"/>
        <c:minorTickMark val="none"/>
        <c:tickLblPos val="nextTo"/>
        <c:spPr>
          <a:ln w="3175">
            <a:solidFill>
              <a:srgbClr val="000000"/>
            </a:solidFill>
            <a:prstDash val="solid"/>
          </a:ln>
        </c:spPr>
        <c:txPr>
          <a:bodyPr rot="0" vert="horz"/>
          <a:lstStyle/>
          <a:p>
            <a:pPr>
              <a:defRPr sz="1600" b="0" i="0" u="none" strike="noStrike" baseline="0">
                <a:solidFill>
                  <a:srgbClr val="FFFF00"/>
                </a:solidFill>
                <a:latin typeface="+mn-lt"/>
                <a:ea typeface="Arial"/>
                <a:cs typeface="Arial"/>
              </a:defRPr>
            </a:pPr>
            <a:endParaRPr lang="en-US"/>
          </a:p>
        </c:txPr>
        <c:crossAx val="81205504"/>
        <c:crossesAt val="0"/>
        <c:auto val="1"/>
        <c:lblAlgn val="ctr"/>
        <c:lblOffset val="100"/>
        <c:tickLblSkip val="1"/>
        <c:tickMarkSkip val="1"/>
        <c:noMultiLvlLbl val="0"/>
      </c:catAx>
      <c:valAx>
        <c:axId val="81205504"/>
        <c:scaling>
          <c:orientation val="minMax"/>
          <c:max val="15"/>
          <c:min val="0"/>
        </c:scaling>
        <c:delete val="0"/>
        <c:axPos val="l"/>
        <c:majorGridlines>
          <c:spPr>
            <a:ln w="3175">
              <a:solidFill>
                <a:schemeClr val="bg1">
                  <a:lumMod val="65000"/>
                </a:schemeClr>
              </a:solidFill>
              <a:prstDash val="sysDash"/>
            </a:ln>
          </c:spPr>
        </c:majorGridlines>
        <c:title>
          <c:tx>
            <c:rich>
              <a:bodyPr/>
              <a:lstStyle/>
              <a:p>
                <a:pPr>
                  <a:defRPr sz="1800" b="1" i="0" u="none" strike="noStrike" baseline="0">
                    <a:solidFill>
                      <a:srgbClr val="C00000"/>
                    </a:solidFill>
                    <a:latin typeface="+mn-lt"/>
                    <a:ea typeface="Arial"/>
                    <a:cs typeface="Arial"/>
                  </a:defRPr>
                </a:pPr>
                <a:r>
                  <a:rPr lang="en-US" sz="1800" dirty="0" smtClean="0">
                    <a:solidFill>
                      <a:srgbClr val="C00000"/>
                    </a:solidFill>
                    <a:latin typeface="+mn-lt"/>
                  </a:rPr>
                  <a:t>Case</a:t>
                </a:r>
                <a:endParaRPr lang="en-US" sz="1800" dirty="0">
                  <a:solidFill>
                    <a:srgbClr val="C00000"/>
                  </a:solidFill>
                  <a:latin typeface="+mn-lt"/>
                </a:endParaRPr>
              </a:p>
            </c:rich>
          </c:tx>
          <c:layout>
            <c:manualLayout>
              <c:xMode val="edge"/>
              <c:yMode val="edge"/>
              <c:x val="4.1728763647858678E-2"/>
              <c:y val="0.45454859958485477"/>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400" b="0" i="0" u="none" strike="noStrike" baseline="0">
                <a:solidFill>
                  <a:srgbClr val="FFFF00"/>
                </a:solidFill>
                <a:latin typeface="+mn-lt"/>
                <a:ea typeface="Arial"/>
                <a:cs typeface="Arial"/>
              </a:defRPr>
            </a:pPr>
            <a:endParaRPr lang="en-US"/>
          </a:p>
        </c:txPr>
        <c:crossAx val="81203968"/>
        <c:crosses val="autoZero"/>
        <c:crossBetween val="between"/>
        <c:majorUnit val="1"/>
      </c:valAx>
    </c:plotArea>
    <c:legend>
      <c:legendPos val="r"/>
      <c:layout>
        <c:manualLayout>
          <c:xMode val="edge"/>
          <c:yMode val="edge"/>
          <c:x val="0.73556198071655954"/>
          <c:y val="0.13223423893071709"/>
          <c:w val="0.1607651658115504"/>
          <c:h val="0.48402350533783894"/>
        </c:manualLayout>
      </c:layout>
      <c:overlay val="0"/>
      <c:sp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3175">
          <a:noFill/>
          <a:prstDash val="solid"/>
        </a:ln>
        <a:effectLst>
          <a:outerShdw blurRad="228600" dist="127000" dir="2700000" algn="tl" rotWithShape="0">
            <a:prstClr val="black">
              <a:alpha val="40000"/>
            </a:prstClr>
          </a:outerShdw>
        </a:effectLst>
      </c:spPr>
      <c:txPr>
        <a:bodyPr/>
        <a:lstStyle/>
        <a:p>
          <a:pPr>
            <a:defRPr sz="1200" b="0" i="0" u="none" strike="noStrike" baseline="0">
              <a:solidFill>
                <a:srgbClr val="000000"/>
              </a:solidFill>
              <a:latin typeface="+mn-lt"/>
              <a:ea typeface="Arial"/>
              <a:cs typeface="Arial"/>
            </a:defRPr>
          </a:pPr>
          <a:endParaRPr lang="en-US"/>
        </a:p>
      </c:txPr>
    </c:legend>
    <c:plotVisOnly val="1"/>
    <c:dispBlanksAs val="gap"/>
    <c:showDLblsOverMax val="0"/>
  </c:chart>
  <c:spPr>
    <a:noFill/>
    <a:ln w="3175">
      <a:noFill/>
      <a:prstDash val="solid"/>
    </a:ln>
  </c:spPr>
  <c:txPr>
    <a:bodyPr/>
    <a:lstStyle/>
    <a:p>
      <a:pPr>
        <a:defRPr sz="800" b="0" i="0" u="none" strike="noStrike" baseline="0">
          <a:solidFill>
            <a:srgbClr val="000000"/>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800" b="1" i="1" u="none" strike="noStrike" baseline="0">
                <a:solidFill>
                  <a:srgbClr val="C00000"/>
                </a:solidFill>
                <a:latin typeface="Times New Roman" pitchFamily="18" charset="0"/>
                <a:ea typeface="Gulim"/>
                <a:cs typeface="Times New Roman" pitchFamily="18" charset="0"/>
              </a:defRPr>
            </a:pPr>
            <a:r>
              <a:rPr lang="en-US" sz="1800" b="1" i="1" dirty="0">
                <a:solidFill>
                  <a:srgbClr val="C00000"/>
                </a:solidFill>
                <a:latin typeface="Times New Roman" pitchFamily="18" charset="0"/>
                <a:cs typeface="Times New Roman" pitchFamily="18" charset="0"/>
              </a:rPr>
              <a:t>Mixing </a:t>
            </a:r>
            <a:r>
              <a:rPr lang="en-US" sz="1800" b="1" i="1" dirty="0" smtClean="0">
                <a:solidFill>
                  <a:srgbClr val="C00000"/>
                </a:solidFill>
                <a:latin typeface="Times New Roman" pitchFamily="18" charset="0"/>
                <a:cs typeface="Times New Roman" pitchFamily="18" charset="0"/>
              </a:rPr>
              <a:t>Week Code </a:t>
            </a:r>
            <a:r>
              <a:rPr lang="en-US" sz="1800" b="1" i="1" dirty="0">
                <a:solidFill>
                  <a:srgbClr val="C00000"/>
                </a:solidFill>
                <a:latin typeface="Times New Roman" pitchFamily="18" charset="0"/>
                <a:cs typeface="Times New Roman" pitchFamily="18" charset="0"/>
              </a:rPr>
              <a:t>&amp; (Day/C Mixing) - FA128P</a:t>
            </a:r>
          </a:p>
        </c:rich>
      </c:tx>
      <c:layout>
        <c:manualLayout>
          <c:xMode val="edge"/>
          <c:yMode val="edge"/>
          <c:x val="0.27787691167283785"/>
          <c:y val="4.1035281844533852E-2"/>
        </c:manualLayout>
      </c:layout>
      <c:overlay val="0"/>
      <c:spPr>
        <a:noFill/>
        <a:ln w="25400">
          <a:noFill/>
        </a:ln>
      </c:spPr>
    </c:title>
    <c:autoTitleDeleted val="0"/>
    <c:plotArea>
      <c:layout>
        <c:manualLayout>
          <c:layoutTarget val="inner"/>
          <c:xMode val="edge"/>
          <c:yMode val="edge"/>
          <c:x val="8.6448598130841145E-2"/>
          <c:y val="8.8328075709779241E-2"/>
          <c:w val="0.9042056074766357"/>
          <c:h val="0.7255520504731866"/>
        </c:manualLayout>
      </c:layout>
      <c:lineChart>
        <c:grouping val="standard"/>
        <c:varyColors val="0"/>
        <c:ser>
          <c:idx val="0"/>
          <c:order val="0"/>
          <c:tx>
            <c:strRef>
              <c:f>'[1]FA-128P'!$F$17</c:f>
              <c:strCache>
                <c:ptCount val="1"/>
                <c:pt idx="0">
                  <c:v>Mixing Frequency &amp; (Day/C Mixing)</c:v>
                </c:pt>
              </c:strCache>
            </c:strRef>
          </c:tx>
          <c:spPr>
            <a:ln w="55000" cap="flat" cmpd="thickThin" algn="ctr">
              <a:solidFill>
                <a:schemeClr val="accent2"/>
              </a:solidFill>
              <a:prstDash val="solid"/>
            </a:ln>
            <a:effectLst/>
          </c:spPr>
          <c:marker>
            <c:symbol val="diamond"/>
            <c:size val="5"/>
            <c:spPr>
              <a:solidFill>
                <a:schemeClr val="lt1"/>
              </a:solidFill>
              <a:ln w="55000" cap="flat" cmpd="thickThin" algn="ctr">
                <a:solidFill>
                  <a:schemeClr val="accent2"/>
                </a:solidFill>
                <a:prstDash val="solid"/>
              </a:ln>
              <a:effectLst/>
            </c:spPr>
          </c:marker>
          <c:cat>
            <c:strRef>
              <c:f>'[1]FA-128P'!$G$1:$AB$1</c:f>
              <c:strCache>
                <c:ptCount val="22"/>
                <c:pt idx="0">
                  <c:v>Jan '10</c:v>
                </c:pt>
                <c:pt idx="1">
                  <c:v>Feb '10</c:v>
                </c:pt>
                <c:pt idx="2">
                  <c:v>Mar '10</c:v>
                </c:pt>
                <c:pt idx="3">
                  <c:v>Apr '10</c:v>
                </c:pt>
                <c:pt idx="4">
                  <c:v>May '10</c:v>
                </c:pt>
                <c:pt idx="5">
                  <c:v>June '10</c:v>
                </c:pt>
                <c:pt idx="6">
                  <c:v>July '10</c:v>
                </c:pt>
                <c:pt idx="7">
                  <c:v>Aug '10</c:v>
                </c:pt>
                <c:pt idx="8">
                  <c:v>Sept '10</c:v>
                </c:pt>
                <c:pt idx="9">
                  <c:v>Oct '10</c:v>
                </c:pt>
                <c:pt idx="10">
                  <c:v>Nov '10</c:v>
                </c:pt>
                <c:pt idx="11">
                  <c:v>Dec '10</c:v>
                </c:pt>
                <c:pt idx="12">
                  <c:v>Jan '11</c:v>
                </c:pt>
                <c:pt idx="13">
                  <c:v>Feb '11</c:v>
                </c:pt>
                <c:pt idx="14">
                  <c:v>Mar '11</c:v>
                </c:pt>
                <c:pt idx="15">
                  <c:v>Apr '11</c:v>
                </c:pt>
                <c:pt idx="16">
                  <c:v>May '11</c:v>
                </c:pt>
                <c:pt idx="17">
                  <c:v>June '11</c:v>
                </c:pt>
                <c:pt idx="18">
                  <c:v>July '11</c:v>
                </c:pt>
                <c:pt idx="19">
                  <c:v>Aug '11</c:v>
                </c:pt>
                <c:pt idx="20">
                  <c:v>Sept '11</c:v>
                </c:pt>
                <c:pt idx="21">
                  <c:v>Oct '11</c:v>
                </c:pt>
              </c:strCache>
            </c:strRef>
          </c:cat>
          <c:val>
            <c:numRef>
              <c:f>'[1]FA-128P'!$G$17:$AB$17</c:f>
              <c:numCache>
                <c:formatCode>General</c:formatCode>
                <c:ptCount val="22"/>
                <c:pt idx="0">
                  <c:v>0</c:v>
                </c:pt>
                <c:pt idx="1">
                  <c:v>0</c:v>
                </c:pt>
                <c:pt idx="2">
                  <c:v>1</c:v>
                </c:pt>
                <c:pt idx="3">
                  <c:v>1</c:v>
                </c:pt>
                <c:pt idx="4">
                  <c:v>2</c:v>
                </c:pt>
                <c:pt idx="5">
                  <c:v>1</c:v>
                </c:pt>
                <c:pt idx="6">
                  <c:v>2</c:v>
                </c:pt>
                <c:pt idx="7">
                  <c:v>0</c:v>
                </c:pt>
                <c:pt idx="8">
                  <c:v>12</c:v>
                </c:pt>
                <c:pt idx="9">
                  <c:v>1</c:v>
                </c:pt>
                <c:pt idx="10">
                  <c:v>1</c:v>
                </c:pt>
                <c:pt idx="11">
                  <c:v>1</c:v>
                </c:pt>
                <c:pt idx="12">
                  <c:v>2</c:v>
                </c:pt>
                <c:pt idx="13">
                  <c:v>1</c:v>
                </c:pt>
                <c:pt idx="14">
                  <c:v>3</c:v>
                </c:pt>
                <c:pt idx="15">
                  <c:v>2</c:v>
                </c:pt>
                <c:pt idx="16">
                  <c:v>3</c:v>
                </c:pt>
                <c:pt idx="17">
                  <c:v>11</c:v>
                </c:pt>
                <c:pt idx="18">
                  <c:v>9</c:v>
                </c:pt>
                <c:pt idx="19">
                  <c:v>4</c:v>
                </c:pt>
                <c:pt idx="20">
                  <c:v>7</c:v>
                </c:pt>
                <c:pt idx="21">
                  <c:v>1</c:v>
                </c:pt>
              </c:numCache>
            </c:numRef>
          </c:val>
          <c:smooth val="0"/>
        </c:ser>
        <c:dLbls>
          <c:showLegendKey val="0"/>
          <c:showVal val="0"/>
          <c:showCatName val="0"/>
          <c:showSerName val="0"/>
          <c:showPercent val="0"/>
          <c:showBubbleSize val="0"/>
        </c:dLbls>
        <c:marker val="1"/>
        <c:smooth val="0"/>
        <c:axId val="81230464"/>
        <c:axId val="81249024"/>
      </c:lineChart>
      <c:catAx>
        <c:axId val="81230464"/>
        <c:scaling>
          <c:orientation val="minMax"/>
        </c:scaling>
        <c:delete val="0"/>
        <c:axPos val="b"/>
        <c:numFmt formatCode="General" sourceLinked="1"/>
        <c:majorTickMark val="out"/>
        <c:minorTickMark val="none"/>
        <c:tickLblPos val="nextTo"/>
        <c:spPr>
          <a:ln w="3175">
            <a:solidFill>
              <a:srgbClr val="000000"/>
            </a:solidFill>
            <a:prstDash val="solid"/>
          </a:ln>
        </c:spPr>
        <c:txPr>
          <a:bodyPr rot="-5400000" vert="horz"/>
          <a:lstStyle/>
          <a:p>
            <a:pPr>
              <a:defRPr sz="1400" b="0" i="0" u="none" strike="noStrike" baseline="0">
                <a:solidFill>
                  <a:srgbClr val="FFFF00"/>
                </a:solidFill>
                <a:latin typeface="+mn-lt"/>
                <a:ea typeface="Gulim"/>
                <a:cs typeface="Gulim"/>
              </a:defRPr>
            </a:pPr>
            <a:endParaRPr lang="en-US"/>
          </a:p>
        </c:txPr>
        <c:crossAx val="81249024"/>
        <c:crosses val="autoZero"/>
        <c:auto val="1"/>
        <c:lblAlgn val="ctr"/>
        <c:lblOffset val="100"/>
        <c:tickLblSkip val="1"/>
        <c:tickMarkSkip val="1"/>
        <c:noMultiLvlLbl val="0"/>
      </c:catAx>
      <c:valAx>
        <c:axId val="81249024"/>
        <c:scaling>
          <c:orientation val="minMax"/>
          <c:min val="0"/>
        </c:scaling>
        <c:delete val="0"/>
        <c:axPos val="l"/>
        <c:majorGridlines>
          <c:spPr>
            <a:ln w="3175">
              <a:solidFill>
                <a:schemeClr val="bg1">
                  <a:lumMod val="50000"/>
                </a:schemeClr>
              </a:solidFill>
              <a:prstDash val="sysDash"/>
            </a:ln>
          </c:spPr>
        </c:majorGridlines>
        <c:title>
          <c:tx>
            <c:rich>
              <a:bodyPr rot="0" vert="horz"/>
              <a:lstStyle/>
              <a:p>
                <a:pPr algn="ctr">
                  <a:defRPr sz="1400" b="0" i="1" u="none" strike="noStrike" baseline="0">
                    <a:solidFill>
                      <a:srgbClr val="FFFF00"/>
                    </a:solidFill>
                    <a:latin typeface="Times New Roman" pitchFamily="18" charset="0"/>
                    <a:ea typeface="Gulim"/>
                    <a:cs typeface="Times New Roman" pitchFamily="18" charset="0"/>
                  </a:defRPr>
                </a:pPr>
                <a:r>
                  <a:rPr lang="en-US" sz="1400" b="0" i="1">
                    <a:solidFill>
                      <a:srgbClr val="FFFF00"/>
                    </a:solidFill>
                    <a:latin typeface="Times New Roman" pitchFamily="18" charset="0"/>
                    <a:cs typeface="Times New Roman" pitchFamily="18" charset="0"/>
                  </a:rPr>
                  <a:t>Qty (Pn)</a:t>
                </a:r>
              </a:p>
            </c:rich>
          </c:tx>
          <c:layout>
            <c:manualLayout>
              <c:xMode val="edge"/>
              <c:yMode val="edge"/>
              <c:x val="8.4636543116338628E-2"/>
              <c:y val="1.0754013442950776E-3"/>
            </c:manualLayout>
          </c:layout>
          <c:overlay val="0"/>
          <c:spPr>
            <a:noFill/>
            <a:ln w="25400">
              <a:noFill/>
            </a:ln>
          </c:spPr>
        </c:title>
        <c:numFmt formatCode="0.0" sourceLinked="0"/>
        <c:majorTickMark val="out"/>
        <c:minorTickMark val="none"/>
        <c:tickLblPos val="nextTo"/>
        <c:spPr>
          <a:ln w="3175">
            <a:solidFill>
              <a:srgbClr val="000000"/>
            </a:solidFill>
            <a:prstDash val="solid"/>
          </a:ln>
        </c:spPr>
        <c:txPr>
          <a:bodyPr rot="0" vert="horz"/>
          <a:lstStyle/>
          <a:p>
            <a:pPr>
              <a:defRPr sz="1400" b="0" i="0" u="none" strike="noStrike" baseline="0">
                <a:solidFill>
                  <a:srgbClr val="FFFF00"/>
                </a:solidFill>
                <a:latin typeface="+mn-lt"/>
                <a:ea typeface="Gulim"/>
                <a:cs typeface="Gulim"/>
              </a:defRPr>
            </a:pPr>
            <a:endParaRPr lang="en-US"/>
          </a:p>
        </c:txPr>
        <c:crossAx val="81230464"/>
        <c:crosses val="autoZero"/>
        <c:crossBetween val="between"/>
      </c:valAx>
      <c:spPr>
        <a:noFill/>
        <a:ln w="25400">
          <a:noFill/>
        </a:ln>
      </c:spPr>
    </c:plotArea>
    <c:plotVisOnly val="1"/>
    <c:dispBlanksAs val="gap"/>
    <c:showDLblsOverMax val="0"/>
  </c:chart>
  <c:spPr>
    <a:noFill/>
    <a:ln w="3175">
      <a:noFill/>
      <a:prstDash val="solid"/>
    </a:ln>
  </c:spPr>
  <c:txPr>
    <a:bodyPr/>
    <a:lstStyle/>
    <a:p>
      <a:pPr>
        <a:defRPr sz="825" b="0" i="0" u="none" strike="noStrike" baseline="0">
          <a:solidFill>
            <a:srgbClr val="000000"/>
          </a:solidFill>
          <a:latin typeface="Gulim"/>
          <a:ea typeface="Gulim"/>
          <a:cs typeface="Gulim"/>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800" b="1" i="1" u="none" strike="noStrike" baseline="0">
                <a:solidFill>
                  <a:srgbClr val="C00000"/>
                </a:solidFill>
                <a:latin typeface="Times New Roman" pitchFamily="18" charset="0"/>
                <a:ea typeface="Gulim"/>
                <a:cs typeface="Times New Roman" pitchFamily="18" charset="0"/>
              </a:defRPr>
            </a:pPr>
            <a:r>
              <a:rPr lang="en-US" sz="1800" i="1" dirty="0">
                <a:solidFill>
                  <a:srgbClr val="C00000"/>
                </a:solidFill>
                <a:latin typeface="Times New Roman" pitchFamily="18" charset="0"/>
                <a:cs typeface="Times New Roman" pitchFamily="18" charset="0"/>
              </a:rPr>
              <a:t>Mixing </a:t>
            </a:r>
            <a:r>
              <a:rPr lang="en-US" sz="1800" i="1" dirty="0" err="1" smtClean="0">
                <a:solidFill>
                  <a:srgbClr val="C00000"/>
                </a:solidFill>
                <a:latin typeface="Times New Roman" pitchFamily="18" charset="0"/>
                <a:cs typeface="Times New Roman" pitchFamily="18" charset="0"/>
              </a:rPr>
              <a:t>Weekcode</a:t>
            </a:r>
            <a:r>
              <a:rPr lang="en-US" sz="1800" i="1" dirty="0" smtClean="0">
                <a:solidFill>
                  <a:srgbClr val="C00000"/>
                </a:solidFill>
                <a:latin typeface="Times New Roman" pitchFamily="18" charset="0"/>
                <a:cs typeface="Times New Roman" pitchFamily="18" charset="0"/>
              </a:rPr>
              <a:t> </a:t>
            </a:r>
            <a:r>
              <a:rPr lang="en-US" sz="1800" i="1" dirty="0">
                <a:solidFill>
                  <a:srgbClr val="C00000"/>
                </a:solidFill>
                <a:latin typeface="Times New Roman" pitchFamily="18" charset="0"/>
                <a:cs typeface="Times New Roman" pitchFamily="18" charset="0"/>
              </a:rPr>
              <a:t>&amp; (Day/C Mixing) - FA20HP</a:t>
            </a:r>
          </a:p>
        </c:rich>
      </c:tx>
      <c:layout>
        <c:manualLayout>
          <c:xMode val="edge"/>
          <c:yMode val="edge"/>
          <c:x val="0.19538242263496627"/>
          <c:y val="1.3472955747056578E-2"/>
        </c:manualLayout>
      </c:layout>
      <c:overlay val="0"/>
      <c:spPr>
        <a:noFill/>
        <a:ln w="25400">
          <a:noFill/>
        </a:ln>
      </c:spPr>
    </c:title>
    <c:autoTitleDeleted val="0"/>
    <c:plotArea>
      <c:layout>
        <c:manualLayout>
          <c:layoutTarget val="inner"/>
          <c:xMode val="edge"/>
          <c:yMode val="edge"/>
          <c:x val="8.6448598130841145E-2"/>
          <c:y val="8.1761257374144358E-2"/>
          <c:w val="0.9042056074766357"/>
          <c:h val="0.73270665262213996"/>
        </c:manualLayout>
      </c:layout>
      <c:lineChart>
        <c:grouping val="standard"/>
        <c:varyColors val="0"/>
        <c:ser>
          <c:idx val="0"/>
          <c:order val="0"/>
          <c:tx>
            <c:strRef>
              <c:f>'[1]FA-20HP'!$F$17</c:f>
              <c:strCache>
                <c:ptCount val="1"/>
                <c:pt idx="0">
                  <c:v>Mixing Frequency &amp; (Day/C Mixing)</c:v>
                </c:pt>
              </c:strCache>
            </c:strRef>
          </c:tx>
          <c:spPr>
            <a:ln w="55000" cap="flat" cmpd="thickThin" algn="ctr">
              <a:solidFill>
                <a:schemeClr val="accent2"/>
              </a:solidFill>
              <a:prstDash val="solid"/>
            </a:ln>
            <a:effectLst/>
          </c:spPr>
          <c:marker>
            <c:symbol val="diamond"/>
            <c:size val="5"/>
            <c:spPr>
              <a:solidFill>
                <a:schemeClr val="lt1"/>
              </a:solidFill>
              <a:ln w="55000" cap="flat" cmpd="thickThin" algn="ctr">
                <a:solidFill>
                  <a:schemeClr val="accent2"/>
                </a:solidFill>
                <a:prstDash val="solid"/>
              </a:ln>
              <a:effectLst/>
            </c:spPr>
          </c:marker>
          <c:cat>
            <c:strRef>
              <c:f>'[1]FA-20HP'!$G$1:$AB$1</c:f>
              <c:strCache>
                <c:ptCount val="22"/>
                <c:pt idx="0">
                  <c:v>Jan '10</c:v>
                </c:pt>
                <c:pt idx="1">
                  <c:v>Feb '10</c:v>
                </c:pt>
                <c:pt idx="2">
                  <c:v>Mar '10</c:v>
                </c:pt>
                <c:pt idx="3">
                  <c:v>Apr '10</c:v>
                </c:pt>
                <c:pt idx="4">
                  <c:v>May '10</c:v>
                </c:pt>
                <c:pt idx="5">
                  <c:v>June '10</c:v>
                </c:pt>
                <c:pt idx="6">
                  <c:v>July '10</c:v>
                </c:pt>
                <c:pt idx="7">
                  <c:v>Aug '10</c:v>
                </c:pt>
                <c:pt idx="8">
                  <c:v>Sept '10</c:v>
                </c:pt>
                <c:pt idx="9">
                  <c:v>Oct '10</c:v>
                </c:pt>
                <c:pt idx="10">
                  <c:v>Nov '10</c:v>
                </c:pt>
                <c:pt idx="11">
                  <c:v>Dec '10</c:v>
                </c:pt>
                <c:pt idx="12">
                  <c:v>Jan '11</c:v>
                </c:pt>
                <c:pt idx="13">
                  <c:v>Feb '11</c:v>
                </c:pt>
                <c:pt idx="14">
                  <c:v>Mar '11</c:v>
                </c:pt>
                <c:pt idx="15">
                  <c:v>Apr '11</c:v>
                </c:pt>
                <c:pt idx="16">
                  <c:v>May '11</c:v>
                </c:pt>
                <c:pt idx="17">
                  <c:v>June '11</c:v>
                </c:pt>
                <c:pt idx="18">
                  <c:v>July '11</c:v>
                </c:pt>
                <c:pt idx="19">
                  <c:v>Aug '11</c:v>
                </c:pt>
                <c:pt idx="20">
                  <c:v>Sept '11</c:v>
                </c:pt>
                <c:pt idx="21">
                  <c:v>Oct '11</c:v>
                </c:pt>
              </c:strCache>
            </c:strRef>
          </c:cat>
          <c:val>
            <c:numRef>
              <c:f>'[1]FA-20HP'!$G$17:$AB$17</c:f>
              <c:numCache>
                <c:formatCode>General</c:formatCode>
                <c:ptCount val="22"/>
                <c:pt idx="0">
                  <c:v>0</c:v>
                </c:pt>
                <c:pt idx="1">
                  <c:v>1</c:v>
                </c:pt>
                <c:pt idx="2">
                  <c:v>1</c:v>
                </c:pt>
                <c:pt idx="3">
                  <c:v>0</c:v>
                </c:pt>
                <c:pt idx="4">
                  <c:v>1</c:v>
                </c:pt>
                <c:pt idx="5">
                  <c:v>0</c:v>
                </c:pt>
                <c:pt idx="6">
                  <c:v>0</c:v>
                </c:pt>
                <c:pt idx="7">
                  <c:v>0</c:v>
                </c:pt>
                <c:pt idx="8">
                  <c:v>10</c:v>
                </c:pt>
                <c:pt idx="9">
                  <c:v>6</c:v>
                </c:pt>
                <c:pt idx="10">
                  <c:v>2</c:v>
                </c:pt>
                <c:pt idx="11">
                  <c:v>12</c:v>
                </c:pt>
                <c:pt idx="12">
                  <c:v>15</c:v>
                </c:pt>
                <c:pt idx="13">
                  <c:v>6</c:v>
                </c:pt>
                <c:pt idx="14">
                  <c:v>3</c:v>
                </c:pt>
                <c:pt idx="15">
                  <c:v>3</c:v>
                </c:pt>
                <c:pt idx="16">
                  <c:v>8</c:v>
                </c:pt>
                <c:pt idx="17">
                  <c:v>1</c:v>
                </c:pt>
                <c:pt idx="18">
                  <c:v>7</c:v>
                </c:pt>
                <c:pt idx="19">
                  <c:v>1</c:v>
                </c:pt>
                <c:pt idx="20">
                  <c:v>1</c:v>
                </c:pt>
                <c:pt idx="21">
                  <c:v>3</c:v>
                </c:pt>
              </c:numCache>
            </c:numRef>
          </c:val>
          <c:smooth val="0"/>
        </c:ser>
        <c:dLbls>
          <c:showLegendKey val="0"/>
          <c:showVal val="0"/>
          <c:showCatName val="0"/>
          <c:showSerName val="0"/>
          <c:showPercent val="0"/>
          <c:showBubbleSize val="0"/>
        </c:dLbls>
        <c:marker val="1"/>
        <c:smooth val="0"/>
        <c:axId val="85463424"/>
        <c:axId val="85465344"/>
      </c:lineChart>
      <c:catAx>
        <c:axId val="85463424"/>
        <c:scaling>
          <c:orientation val="minMax"/>
        </c:scaling>
        <c:delete val="0"/>
        <c:axPos val="b"/>
        <c:numFmt formatCode="General" sourceLinked="1"/>
        <c:majorTickMark val="out"/>
        <c:minorTickMark val="none"/>
        <c:tickLblPos val="nextTo"/>
        <c:spPr>
          <a:ln w="3175">
            <a:solidFill>
              <a:srgbClr val="000000"/>
            </a:solidFill>
            <a:prstDash val="solid"/>
          </a:ln>
        </c:spPr>
        <c:txPr>
          <a:bodyPr rot="-5400000" vert="horz"/>
          <a:lstStyle/>
          <a:p>
            <a:pPr>
              <a:defRPr sz="1400" b="0" i="0" u="none" strike="noStrike" baseline="0">
                <a:solidFill>
                  <a:srgbClr val="FFFF00"/>
                </a:solidFill>
                <a:latin typeface="+mn-lt"/>
                <a:ea typeface="Gulim"/>
                <a:cs typeface="Gulim"/>
              </a:defRPr>
            </a:pPr>
            <a:endParaRPr lang="en-US"/>
          </a:p>
        </c:txPr>
        <c:crossAx val="85465344"/>
        <c:crosses val="autoZero"/>
        <c:auto val="1"/>
        <c:lblAlgn val="ctr"/>
        <c:lblOffset val="100"/>
        <c:tickLblSkip val="1"/>
        <c:tickMarkSkip val="1"/>
        <c:noMultiLvlLbl val="0"/>
      </c:catAx>
      <c:valAx>
        <c:axId val="85465344"/>
        <c:scaling>
          <c:orientation val="minMax"/>
          <c:min val="0"/>
        </c:scaling>
        <c:delete val="0"/>
        <c:axPos val="l"/>
        <c:majorGridlines>
          <c:spPr>
            <a:ln w="3175">
              <a:solidFill>
                <a:schemeClr val="bg1">
                  <a:lumMod val="50000"/>
                </a:schemeClr>
              </a:solidFill>
              <a:prstDash val="sysDash"/>
            </a:ln>
          </c:spPr>
        </c:majorGridlines>
        <c:title>
          <c:tx>
            <c:rich>
              <a:bodyPr rot="0" vert="horz"/>
              <a:lstStyle/>
              <a:p>
                <a:pPr algn="ctr">
                  <a:defRPr sz="1400" b="0" i="1" u="none" strike="noStrike" baseline="0">
                    <a:solidFill>
                      <a:srgbClr val="FFFF00"/>
                    </a:solidFill>
                    <a:latin typeface="Times New Roman" pitchFamily="18" charset="0"/>
                    <a:ea typeface="Gulim"/>
                    <a:cs typeface="Times New Roman" pitchFamily="18" charset="0"/>
                  </a:defRPr>
                </a:pPr>
                <a:r>
                  <a:rPr lang="en-US" sz="1400" b="0" i="1">
                    <a:solidFill>
                      <a:srgbClr val="FFFF00"/>
                    </a:solidFill>
                    <a:latin typeface="Times New Roman" pitchFamily="18" charset="0"/>
                    <a:cs typeface="Times New Roman" pitchFamily="18" charset="0"/>
                  </a:rPr>
                  <a:t>Qty (Pn)</a:t>
                </a:r>
              </a:p>
            </c:rich>
          </c:tx>
          <c:layout>
            <c:manualLayout>
              <c:xMode val="edge"/>
              <c:yMode val="edge"/>
              <c:x val="2.1028037383177579E-2"/>
              <c:y val="1.5723270440251579E-2"/>
            </c:manualLayout>
          </c:layout>
          <c:overlay val="0"/>
          <c:spPr>
            <a:noFill/>
            <a:ln w="25400">
              <a:noFill/>
            </a:ln>
          </c:spPr>
        </c:title>
        <c:numFmt formatCode="0.0" sourceLinked="0"/>
        <c:majorTickMark val="out"/>
        <c:minorTickMark val="none"/>
        <c:tickLblPos val="nextTo"/>
        <c:spPr>
          <a:ln w="3175">
            <a:solidFill>
              <a:srgbClr val="000000"/>
            </a:solidFill>
            <a:prstDash val="solid"/>
          </a:ln>
        </c:spPr>
        <c:txPr>
          <a:bodyPr rot="0" vert="horz"/>
          <a:lstStyle/>
          <a:p>
            <a:pPr>
              <a:defRPr sz="1400" b="0" i="0" u="none" strike="noStrike" baseline="0">
                <a:solidFill>
                  <a:srgbClr val="FFFF00"/>
                </a:solidFill>
                <a:latin typeface="+mn-lt"/>
                <a:ea typeface="Gulim"/>
                <a:cs typeface="Gulim"/>
              </a:defRPr>
            </a:pPr>
            <a:endParaRPr lang="en-US"/>
          </a:p>
        </c:txPr>
        <c:crossAx val="85463424"/>
        <c:crosses val="autoZero"/>
        <c:crossBetween val="between"/>
      </c:valAx>
      <c:spPr>
        <a:noFill/>
        <a:ln w="25400">
          <a:noFill/>
        </a:ln>
      </c:spPr>
    </c:plotArea>
    <c:plotVisOnly val="1"/>
    <c:dispBlanksAs val="gap"/>
    <c:showDLblsOverMax val="0"/>
  </c:chart>
  <c:spPr>
    <a:noFill/>
    <a:ln w="3175">
      <a:noFill/>
      <a:prstDash val="solid"/>
    </a:ln>
  </c:spPr>
  <c:txPr>
    <a:bodyPr/>
    <a:lstStyle/>
    <a:p>
      <a:pPr>
        <a:defRPr sz="825" b="0" i="0" u="none" strike="noStrike" baseline="0">
          <a:solidFill>
            <a:srgbClr val="000000"/>
          </a:solidFill>
          <a:latin typeface="Gulim"/>
          <a:ea typeface="Gulim"/>
          <a:cs typeface="Gulim"/>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600" b="1" i="1" u="none" strike="noStrike" baseline="0">
                <a:solidFill>
                  <a:srgbClr val="C00000"/>
                </a:solidFill>
                <a:latin typeface="Times New Roman" pitchFamily="18" charset="0"/>
                <a:ea typeface="Gulim"/>
                <a:cs typeface="Times New Roman" pitchFamily="18" charset="0"/>
              </a:defRPr>
            </a:pPr>
            <a:r>
              <a:rPr lang="en-US" sz="1600" i="1" dirty="0">
                <a:solidFill>
                  <a:srgbClr val="C00000"/>
                </a:solidFill>
                <a:latin typeface="Times New Roman" pitchFamily="18" charset="0"/>
                <a:cs typeface="Times New Roman" pitchFamily="18" charset="0"/>
              </a:rPr>
              <a:t>Mixing </a:t>
            </a:r>
            <a:r>
              <a:rPr lang="en-US" sz="1600" i="1" dirty="0" err="1" smtClean="0">
                <a:solidFill>
                  <a:srgbClr val="C00000"/>
                </a:solidFill>
                <a:latin typeface="Times New Roman" pitchFamily="18" charset="0"/>
                <a:cs typeface="Times New Roman" pitchFamily="18" charset="0"/>
              </a:rPr>
              <a:t>Weekcode</a:t>
            </a:r>
            <a:r>
              <a:rPr lang="en-US" sz="1600" i="1" dirty="0" smtClean="0">
                <a:solidFill>
                  <a:srgbClr val="C00000"/>
                </a:solidFill>
                <a:latin typeface="Times New Roman" pitchFamily="18" charset="0"/>
                <a:cs typeface="Times New Roman" pitchFamily="18" charset="0"/>
              </a:rPr>
              <a:t> </a:t>
            </a:r>
            <a:r>
              <a:rPr lang="en-US" sz="1600" i="1" dirty="0">
                <a:solidFill>
                  <a:srgbClr val="C00000"/>
                </a:solidFill>
                <a:latin typeface="Times New Roman" pitchFamily="18" charset="0"/>
                <a:cs typeface="Times New Roman" pitchFamily="18" charset="0"/>
              </a:rPr>
              <a:t>&amp; (Day/C Mixing) - FA20H</a:t>
            </a:r>
          </a:p>
        </c:rich>
      </c:tx>
      <c:layout>
        <c:manualLayout>
          <c:xMode val="edge"/>
          <c:yMode val="edge"/>
          <c:x val="0.20560747663551396"/>
          <c:y val="1.5772870662460577E-2"/>
        </c:manualLayout>
      </c:layout>
      <c:overlay val="0"/>
      <c:spPr>
        <a:noFill/>
        <a:ln w="25400">
          <a:noFill/>
        </a:ln>
      </c:spPr>
    </c:title>
    <c:autoTitleDeleted val="0"/>
    <c:plotArea>
      <c:layout>
        <c:manualLayout>
          <c:layoutTarget val="inner"/>
          <c:xMode val="edge"/>
          <c:yMode val="edge"/>
          <c:x val="8.6448598130841145E-2"/>
          <c:y val="8.5173501577287064E-2"/>
          <c:w val="0.9042056074766357"/>
          <c:h val="0.72870662460567859"/>
        </c:manualLayout>
      </c:layout>
      <c:lineChart>
        <c:grouping val="standard"/>
        <c:varyColors val="0"/>
        <c:ser>
          <c:idx val="0"/>
          <c:order val="0"/>
          <c:tx>
            <c:strRef>
              <c:f>'[1]FA-20H'!$F$17</c:f>
              <c:strCache>
                <c:ptCount val="1"/>
                <c:pt idx="0">
                  <c:v>Mixing Frequency &amp; (Day/C Mixing)</c:v>
                </c:pt>
              </c:strCache>
            </c:strRef>
          </c:tx>
          <c:spPr>
            <a:ln w="55000" cap="flat" cmpd="thickThin" algn="ctr">
              <a:solidFill>
                <a:schemeClr val="accent2"/>
              </a:solidFill>
              <a:prstDash val="solid"/>
            </a:ln>
            <a:effectLst/>
          </c:spPr>
          <c:marker>
            <c:symbol val="diamond"/>
            <c:size val="5"/>
            <c:spPr>
              <a:solidFill>
                <a:schemeClr val="lt1"/>
              </a:solidFill>
              <a:ln w="55000" cap="flat" cmpd="thickThin" algn="ctr">
                <a:solidFill>
                  <a:schemeClr val="accent2"/>
                </a:solidFill>
                <a:prstDash val="solid"/>
              </a:ln>
              <a:effectLst/>
            </c:spPr>
          </c:marker>
          <c:cat>
            <c:strRef>
              <c:f>'[1]FA-20H'!$G$1:$AB$1</c:f>
              <c:strCache>
                <c:ptCount val="22"/>
                <c:pt idx="0">
                  <c:v>Jan '10</c:v>
                </c:pt>
                <c:pt idx="1">
                  <c:v>Feb '10</c:v>
                </c:pt>
                <c:pt idx="2">
                  <c:v>Mar '10</c:v>
                </c:pt>
                <c:pt idx="3">
                  <c:v>Apr '10</c:v>
                </c:pt>
                <c:pt idx="4">
                  <c:v>May '10</c:v>
                </c:pt>
                <c:pt idx="5">
                  <c:v>June '10</c:v>
                </c:pt>
                <c:pt idx="6">
                  <c:v>July '10</c:v>
                </c:pt>
                <c:pt idx="7">
                  <c:v>Aug '10</c:v>
                </c:pt>
                <c:pt idx="8">
                  <c:v>Sept '10</c:v>
                </c:pt>
                <c:pt idx="9">
                  <c:v>Oct '10</c:v>
                </c:pt>
                <c:pt idx="10">
                  <c:v>Nov '10</c:v>
                </c:pt>
                <c:pt idx="11">
                  <c:v>Dec '10</c:v>
                </c:pt>
                <c:pt idx="12">
                  <c:v>Jan '11</c:v>
                </c:pt>
                <c:pt idx="13">
                  <c:v>Feb '11</c:v>
                </c:pt>
                <c:pt idx="14">
                  <c:v>Mar '11</c:v>
                </c:pt>
                <c:pt idx="15">
                  <c:v>Apr '11</c:v>
                </c:pt>
                <c:pt idx="16">
                  <c:v>May '11</c:v>
                </c:pt>
                <c:pt idx="17">
                  <c:v>June '11</c:v>
                </c:pt>
                <c:pt idx="18">
                  <c:v>July '11</c:v>
                </c:pt>
                <c:pt idx="19">
                  <c:v>Aug '11</c:v>
                </c:pt>
                <c:pt idx="20">
                  <c:v>Sept '11</c:v>
                </c:pt>
                <c:pt idx="21">
                  <c:v>Oct '11</c:v>
                </c:pt>
              </c:strCache>
            </c:strRef>
          </c:cat>
          <c:val>
            <c:numRef>
              <c:f>'[1]FA-20H'!$G$17:$AB$17</c:f>
              <c:numCache>
                <c:formatCode>General</c:formatCode>
                <c:ptCount val="22"/>
                <c:pt idx="0">
                  <c:v>3</c:v>
                </c:pt>
                <c:pt idx="1">
                  <c:v>0</c:v>
                </c:pt>
                <c:pt idx="2">
                  <c:v>12</c:v>
                </c:pt>
                <c:pt idx="3">
                  <c:v>0</c:v>
                </c:pt>
                <c:pt idx="4">
                  <c:v>1</c:v>
                </c:pt>
                <c:pt idx="5">
                  <c:v>8</c:v>
                </c:pt>
                <c:pt idx="6">
                  <c:v>0</c:v>
                </c:pt>
                <c:pt idx="7">
                  <c:v>6</c:v>
                </c:pt>
                <c:pt idx="8">
                  <c:v>5</c:v>
                </c:pt>
                <c:pt idx="9">
                  <c:v>2</c:v>
                </c:pt>
                <c:pt idx="10">
                  <c:v>0</c:v>
                </c:pt>
                <c:pt idx="11">
                  <c:v>0</c:v>
                </c:pt>
                <c:pt idx="12">
                  <c:v>0</c:v>
                </c:pt>
                <c:pt idx="13">
                  <c:v>0</c:v>
                </c:pt>
                <c:pt idx="14">
                  <c:v>0</c:v>
                </c:pt>
                <c:pt idx="15">
                  <c:v>0</c:v>
                </c:pt>
                <c:pt idx="16">
                  <c:v>5</c:v>
                </c:pt>
                <c:pt idx="17">
                  <c:v>1</c:v>
                </c:pt>
                <c:pt idx="18">
                  <c:v>0</c:v>
                </c:pt>
                <c:pt idx="19">
                  <c:v>1</c:v>
                </c:pt>
                <c:pt idx="20">
                  <c:v>0</c:v>
                </c:pt>
                <c:pt idx="21">
                  <c:v>0</c:v>
                </c:pt>
              </c:numCache>
            </c:numRef>
          </c:val>
          <c:smooth val="0"/>
        </c:ser>
        <c:dLbls>
          <c:showLegendKey val="0"/>
          <c:showVal val="0"/>
          <c:showCatName val="0"/>
          <c:showSerName val="0"/>
          <c:showPercent val="0"/>
          <c:showBubbleSize val="0"/>
        </c:dLbls>
        <c:marker val="1"/>
        <c:smooth val="0"/>
        <c:axId val="85493632"/>
        <c:axId val="85504000"/>
      </c:lineChart>
      <c:catAx>
        <c:axId val="85493632"/>
        <c:scaling>
          <c:orientation val="minMax"/>
        </c:scaling>
        <c:delete val="0"/>
        <c:axPos val="b"/>
        <c:numFmt formatCode="General" sourceLinked="1"/>
        <c:majorTickMark val="out"/>
        <c:minorTickMark val="none"/>
        <c:tickLblPos val="nextTo"/>
        <c:spPr>
          <a:ln w="3175">
            <a:solidFill>
              <a:srgbClr val="000000"/>
            </a:solidFill>
            <a:prstDash val="solid"/>
          </a:ln>
        </c:spPr>
        <c:txPr>
          <a:bodyPr rot="-5400000" vert="horz"/>
          <a:lstStyle/>
          <a:p>
            <a:pPr>
              <a:defRPr sz="1400" b="0" i="0" u="none" strike="noStrike" baseline="0">
                <a:solidFill>
                  <a:srgbClr val="FFFF00"/>
                </a:solidFill>
                <a:latin typeface="+mn-lt"/>
                <a:ea typeface="Gulim"/>
                <a:cs typeface="Gulim"/>
              </a:defRPr>
            </a:pPr>
            <a:endParaRPr lang="en-US"/>
          </a:p>
        </c:txPr>
        <c:crossAx val="85504000"/>
        <c:crosses val="autoZero"/>
        <c:auto val="1"/>
        <c:lblAlgn val="ctr"/>
        <c:lblOffset val="100"/>
        <c:tickLblSkip val="1"/>
        <c:tickMarkSkip val="1"/>
        <c:noMultiLvlLbl val="0"/>
      </c:catAx>
      <c:valAx>
        <c:axId val="85504000"/>
        <c:scaling>
          <c:orientation val="minMax"/>
          <c:min val="0"/>
        </c:scaling>
        <c:delete val="0"/>
        <c:axPos val="l"/>
        <c:majorGridlines>
          <c:spPr>
            <a:ln w="3175">
              <a:solidFill>
                <a:schemeClr val="bg1">
                  <a:lumMod val="50000"/>
                </a:schemeClr>
              </a:solidFill>
              <a:prstDash val="sysDash"/>
            </a:ln>
          </c:spPr>
        </c:majorGridlines>
        <c:title>
          <c:tx>
            <c:rich>
              <a:bodyPr rot="0" vert="horz"/>
              <a:lstStyle/>
              <a:p>
                <a:pPr algn="ctr">
                  <a:defRPr sz="1400" b="0" i="1" u="none" strike="noStrike" baseline="0">
                    <a:solidFill>
                      <a:srgbClr val="FFFF00"/>
                    </a:solidFill>
                    <a:latin typeface="Times New Roman" pitchFamily="18" charset="0"/>
                    <a:ea typeface="Gulim"/>
                    <a:cs typeface="Times New Roman" pitchFamily="18" charset="0"/>
                  </a:defRPr>
                </a:pPr>
                <a:r>
                  <a:rPr lang="en-US" sz="1400" b="0" i="1">
                    <a:solidFill>
                      <a:srgbClr val="FFFF00"/>
                    </a:solidFill>
                    <a:latin typeface="Times New Roman" pitchFamily="18" charset="0"/>
                    <a:cs typeface="Times New Roman" pitchFamily="18" charset="0"/>
                  </a:rPr>
                  <a:t>Qty (Pn)</a:t>
                </a:r>
              </a:p>
            </c:rich>
          </c:tx>
          <c:layout>
            <c:manualLayout>
              <c:xMode val="edge"/>
              <c:yMode val="edge"/>
              <c:x val="7.2429906542056083E-2"/>
              <c:y val="1.5772870662460577E-2"/>
            </c:manualLayout>
          </c:layout>
          <c:overlay val="0"/>
          <c:spPr>
            <a:noFill/>
            <a:ln w="25400">
              <a:noFill/>
            </a:ln>
          </c:spPr>
        </c:title>
        <c:numFmt formatCode="0.0" sourceLinked="0"/>
        <c:majorTickMark val="out"/>
        <c:minorTickMark val="none"/>
        <c:tickLblPos val="nextTo"/>
        <c:spPr>
          <a:ln w="3175">
            <a:solidFill>
              <a:srgbClr val="000000"/>
            </a:solidFill>
            <a:prstDash val="solid"/>
          </a:ln>
        </c:spPr>
        <c:txPr>
          <a:bodyPr rot="0" vert="horz"/>
          <a:lstStyle/>
          <a:p>
            <a:pPr>
              <a:defRPr sz="1400" b="0" i="0" u="none" strike="noStrike" baseline="0">
                <a:solidFill>
                  <a:srgbClr val="FFFF00"/>
                </a:solidFill>
                <a:latin typeface="+mn-lt"/>
                <a:ea typeface="Gulim"/>
                <a:cs typeface="Gulim"/>
              </a:defRPr>
            </a:pPr>
            <a:endParaRPr lang="en-US"/>
          </a:p>
        </c:txPr>
        <c:crossAx val="85493632"/>
        <c:crosses val="autoZero"/>
        <c:crossBetween val="between"/>
      </c:valAx>
      <c:spPr>
        <a:noFill/>
        <a:ln w="25400">
          <a:noFill/>
        </a:ln>
      </c:spPr>
    </c:plotArea>
    <c:plotVisOnly val="1"/>
    <c:dispBlanksAs val="gap"/>
    <c:showDLblsOverMax val="0"/>
  </c:chart>
  <c:spPr>
    <a:noFill/>
    <a:ln w="3175">
      <a:noFill/>
      <a:prstDash val="solid"/>
    </a:ln>
  </c:spPr>
  <c:txPr>
    <a:bodyPr/>
    <a:lstStyle/>
    <a:p>
      <a:pPr>
        <a:defRPr sz="825" b="0" i="0" u="none" strike="noStrike" baseline="0">
          <a:solidFill>
            <a:srgbClr val="000000"/>
          </a:solidFill>
          <a:latin typeface="Gulim"/>
          <a:ea typeface="Gulim"/>
          <a:cs typeface="Gulim"/>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32"/>
    </mc:Choice>
    <mc:Fallback>
      <c:style val="32"/>
    </mc:Fallback>
  </mc:AlternateContent>
  <c:chart>
    <c:autoTitleDeleted val="0"/>
    <c:plotArea>
      <c:layout>
        <c:manualLayout>
          <c:layoutTarget val="inner"/>
          <c:xMode val="edge"/>
          <c:yMode val="edge"/>
          <c:x val="5.7510309465596821E-2"/>
          <c:y val="3.7624627299196509E-2"/>
          <c:w val="0.92602693799790325"/>
          <c:h val="0.68772921974299395"/>
        </c:manualLayout>
      </c:layout>
      <c:lineChart>
        <c:grouping val="standard"/>
        <c:varyColors val="0"/>
        <c:ser>
          <c:idx val="0"/>
          <c:order val="0"/>
          <c:tx>
            <c:strRef>
              <c:f>tan!$B$1</c:f>
              <c:strCache>
                <c:ptCount val="1"/>
                <c:pt idx="0">
                  <c:v>Run (min)</c:v>
                </c:pt>
              </c:strCache>
            </c:strRef>
          </c:tx>
          <c:spPr>
            <a:ln w="38100">
              <a:solidFill>
                <a:srgbClr val="FFFF00"/>
              </a:solidFill>
            </a:ln>
          </c:spPr>
          <c:marker>
            <c:spPr>
              <a:solidFill>
                <a:srgbClr val="FFFF00"/>
              </a:solidFill>
              <a:ln>
                <a:solidFill>
                  <a:srgbClr val="FFFF00"/>
                </a:solidFill>
              </a:ln>
            </c:spPr>
          </c:marker>
          <c:cat>
            <c:strRef>
              <c:f>tan!$A$2:$A$30</c:f>
              <c:strCache>
                <c:ptCount val="29"/>
                <c:pt idx="0">
                  <c:v>V051418920</c:v>
                </c:pt>
                <c:pt idx="1">
                  <c:v>V051419740</c:v>
                </c:pt>
                <c:pt idx="2">
                  <c:v>V051419750</c:v>
                </c:pt>
                <c:pt idx="3">
                  <c:v>V051420480</c:v>
                </c:pt>
                <c:pt idx="4">
                  <c:v>V051420540</c:v>
                </c:pt>
                <c:pt idx="5">
                  <c:v>V051420560</c:v>
                </c:pt>
                <c:pt idx="6">
                  <c:v>V051420580</c:v>
                </c:pt>
                <c:pt idx="7">
                  <c:v>V051420590</c:v>
                </c:pt>
                <c:pt idx="8">
                  <c:v>V051420610</c:v>
                </c:pt>
                <c:pt idx="9">
                  <c:v>V051420620</c:v>
                </c:pt>
                <c:pt idx="10">
                  <c:v>V051420650</c:v>
                </c:pt>
                <c:pt idx="11">
                  <c:v>V051420710</c:v>
                </c:pt>
                <c:pt idx="12">
                  <c:v>V051420910</c:v>
                </c:pt>
                <c:pt idx="13">
                  <c:v>V051420920</c:v>
                </c:pt>
                <c:pt idx="14">
                  <c:v>V051420930</c:v>
                </c:pt>
                <c:pt idx="15">
                  <c:v>V051420970</c:v>
                </c:pt>
                <c:pt idx="16">
                  <c:v>V051420980</c:v>
                </c:pt>
                <c:pt idx="17">
                  <c:v>V051422990</c:v>
                </c:pt>
                <c:pt idx="18">
                  <c:v>V051423010</c:v>
                </c:pt>
                <c:pt idx="19">
                  <c:v>V000DMY01</c:v>
                </c:pt>
                <c:pt idx="20">
                  <c:v>V000DMY02</c:v>
                </c:pt>
                <c:pt idx="21">
                  <c:v>V000DMY03</c:v>
                </c:pt>
                <c:pt idx="22">
                  <c:v>V000DMY04</c:v>
                </c:pt>
                <c:pt idx="23">
                  <c:v>V000DMY05</c:v>
                </c:pt>
                <c:pt idx="24">
                  <c:v>V000DMY06</c:v>
                </c:pt>
                <c:pt idx="25">
                  <c:v>V000DMY07</c:v>
                </c:pt>
                <c:pt idx="26">
                  <c:v>V000DMY08</c:v>
                </c:pt>
                <c:pt idx="27">
                  <c:v>V000DMY09</c:v>
                </c:pt>
                <c:pt idx="28">
                  <c:v>V000DMY10</c:v>
                </c:pt>
              </c:strCache>
            </c:strRef>
          </c:cat>
          <c:val>
            <c:numRef>
              <c:f>tan!$B$2:$B$30</c:f>
              <c:numCache>
                <c:formatCode>General</c:formatCode>
                <c:ptCount val="29"/>
                <c:pt idx="0">
                  <c:v>20</c:v>
                </c:pt>
                <c:pt idx="1">
                  <c:v>34</c:v>
                </c:pt>
                <c:pt idx="2">
                  <c:v>21</c:v>
                </c:pt>
                <c:pt idx="3">
                  <c:v>28</c:v>
                </c:pt>
                <c:pt idx="4">
                  <c:v>12</c:v>
                </c:pt>
                <c:pt idx="5">
                  <c:v>16</c:v>
                </c:pt>
                <c:pt idx="6">
                  <c:v>35</c:v>
                </c:pt>
                <c:pt idx="7">
                  <c:v>11</c:v>
                </c:pt>
                <c:pt idx="8">
                  <c:v>15</c:v>
                </c:pt>
                <c:pt idx="9">
                  <c:v>42</c:v>
                </c:pt>
                <c:pt idx="10">
                  <c:v>18</c:v>
                </c:pt>
                <c:pt idx="11">
                  <c:v>18</c:v>
                </c:pt>
                <c:pt idx="12">
                  <c:v>12</c:v>
                </c:pt>
                <c:pt idx="13">
                  <c:v>18</c:v>
                </c:pt>
                <c:pt idx="14">
                  <c:v>16</c:v>
                </c:pt>
                <c:pt idx="15">
                  <c:v>18</c:v>
                </c:pt>
                <c:pt idx="16">
                  <c:v>20</c:v>
                </c:pt>
                <c:pt idx="17">
                  <c:v>18</c:v>
                </c:pt>
                <c:pt idx="18">
                  <c:v>21</c:v>
                </c:pt>
                <c:pt idx="19">
                  <c:v>10</c:v>
                </c:pt>
                <c:pt idx="20">
                  <c:v>11</c:v>
                </c:pt>
                <c:pt idx="21">
                  <c:v>9</c:v>
                </c:pt>
                <c:pt idx="22">
                  <c:v>8</c:v>
                </c:pt>
                <c:pt idx="23">
                  <c:v>9</c:v>
                </c:pt>
                <c:pt idx="24">
                  <c:v>10</c:v>
                </c:pt>
                <c:pt idx="25">
                  <c:v>9</c:v>
                </c:pt>
                <c:pt idx="26">
                  <c:v>8</c:v>
                </c:pt>
                <c:pt idx="27">
                  <c:v>11</c:v>
                </c:pt>
                <c:pt idx="28">
                  <c:v>9</c:v>
                </c:pt>
              </c:numCache>
            </c:numRef>
          </c:val>
          <c:smooth val="0"/>
        </c:ser>
        <c:ser>
          <c:idx val="1"/>
          <c:order val="1"/>
          <c:tx>
            <c:strRef>
              <c:f>tan!$C$1</c:f>
              <c:strCache>
                <c:ptCount val="1"/>
                <c:pt idx="0">
                  <c:v>Err</c:v>
                </c:pt>
              </c:strCache>
            </c:strRef>
          </c:tx>
          <c:spPr>
            <a:ln w="38100">
              <a:solidFill>
                <a:srgbClr val="FF0000"/>
              </a:solidFill>
            </a:ln>
          </c:spPr>
          <c:marker>
            <c:spPr>
              <a:solidFill>
                <a:srgbClr val="FF0000"/>
              </a:solidFill>
              <a:ln>
                <a:solidFill>
                  <a:srgbClr val="FF0000"/>
                </a:solidFill>
              </a:ln>
            </c:spPr>
          </c:marker>
          <c:cat>
            <c:strRef>
              <c:f>tan!$A$2:$A$30</c:f>
              <c:strCache>
                <c:ptCount val="29"/>
                <c:pt idx="0">
                  <c:v>V051418920</c:v>
                </c:pt>
                <c:pt idx="1">
                  <c:v>V051419740</c:v>
                </c:pt>
                <c:pt idx="2">
                  <c:v>V051419750</c:v>
                </c:pt>
                <c:pt idx="3">
                  <c:v>V051420480</c:v>
                </c:pt>
                <c:pt idx="4">
                  <c:v>V051420540</c:v>
                </c:pt>
                <c:pt idx="5">
                  <c:v>V051420560</c:v>
                </c:pt>
                <c:pt idx="6">
                  <c:v>V051420580</c:v>
                </c:pt>
                <c:pt idx="7">
                  <c:v>V051420590</c:v>
                </c:pt>
                <c:pt idx="8">
                  <c:v>V051420610</c:v>
                </c:pt>
                <c:pt idx="9">
                  <c:v>V051420620</c:v>
                </c:pt>
                <c:pt idx="10">
                  <c:v>V051420650</c:v>
                </c:pt>
                <c:pt idx="11">
                  <c:v>V051420710</c:v>
                </c:pt>
                <c:pt idx="12">
                  <c:v>V051420910</c:v>
                </c:pt>
                <c:pt idx="13">
                  <c:v>V051420920</c:v>
                </c:pt>
                <c:pt idx="14">
                  <c:v>V051420930</c:v>
                </c:pt>
                <c:pt idx="15">
                  <c:v>V051420970</c:v>
                </c:pt>
                <c:pt idx="16">
                  <c:v>V051420980</c:v>
                </c:pt>
                <c:pt idx="17">
                  <c:v>V051422990</c:v>
                </c:pt>
                <c:pt idx="18">
                  <c:v>V051423010</c:v>
                </c:pt>
                <c:pt idx="19">
                  <c:v>V000DMY01</c:v>
                </c:pt>
                <c:pt idx="20">
                  <c:v>V000DMY02</c:v>
                </c:pt>
                <c:pt idx="21">
                  <c:v>V000DMY03</c:v>
                </c:pt>
                <c:pt idx="22">
                  <c:v>V000DMY04</c:v>
                </c:pt>
                <c:pt idx="23">
                  <c:v>V000DMY05</c:v>
                </c:pt>
                <c:pt idx="24">
                  <c:v>V000DMY06</c:v>
                </c:pt>
                <c:pt idx="25">
                  <c:v>V000DMY07</c:v>
                </c:pt>
                <c:pt idx="26">
                  <c:v>V000DMY08</c:v>
                </c:pt>
                <c:pt idx="27">
                  <c:v>V000DMY09</c:v>
                </c:pt>
                <c:pt idx="28">
                  <c:v>V000DMY10</c:v>
                </c:pt>
              </c:strCache>
            </c:strRef>
          </c:cat>
          <c:val>
            <c:numRef>
              <c:f>tan!$C$2:$C$30</c:f>
              <c:numCache>
                <c:formatCode>General</c:formatCode>
                <c:ptCount val="29"/>
                <c:pt idx="0">
                  <c:v>2</c:v>
                </c:pt>
                <c:pt idx="1">
                  <c:v>14</c:v>
                </c:pt>
                <c:pt idx="2">
                  <c:v>5</c:v>
                </c:pt>
                <c:pt idx="3">
                  <c:v>5</c:v>
                </c:pt>
                <c:pt idx="4">
                  <c:v>0</c:v>
                </c:pt>
                <c:pt idx="5">
                  <c:v>4</c:v>
                </c:pt>
                <c:pt idx="6">
                  <c:v>12</c:v>
                </c:pt>
                <c:pt idx="7">
                  <c:v>0</c:v>
                </c:pt>
                <c:pt idx="8">
                  <c:v>1</c:v>
                </c:pt>
                <c:pt idx="9">
                  <c:v>7</c:v>
                </c:pt>
                <c:pt idx="10">
                  <c:v>4</c:v>
                </c:pt>
                <c:pt idx="11">
                  <c:v>4</c:v>
                </c:pt>
                <c:pt idx="12">
                  <c:v>1</c:v>
                </c:pt>
                <c:pt idx="13">
                  <c:v>4</c:v>
                </c:pt>
                <c:pt idx="14">
                  <c:v>4</c:v>
                </c:pt>
                <c:pt idx="15">
                  <c:v>6</c:v>
                </c:pt>
                <c:pt idx="16">
                  <c:v>3</c:v>
                </c:pt>
                <c:pt idx="17">
                  <c:v>2</c:v>
                </c:pt>
                <c:pt idx="18">
                  <c:v>9</c:v>
                </c:pt>
                <c:pt idx="19">
                  <c:v>0</c:v>
                </c:pt>
                <c:pt idx="20">
                  <c:v>1</c:v>
                </c:pt>
                <c:pt idx="21">
                  <c:v>0</c:v>
                </c:pt>
                <c:pt idx="22">
                  <c:v>0</c:v>
                </c:pt>
                <c:pt idx="23">
                  <c:v>0</c:v>
                </c:pt>
                <c:pt idx="24">
                  <c:v>1</c:v>
                </c:pt>
                <c:pt idx="25">
                  <c:v>1</c:v>
                </c:pt>
                <c:pt idx="26">
                  <c:v>0</c:v>
                </c:pt>
                <c:pt idx="27">
                  <c:v>0</c:v>
                </c:pt>
                <c:pt idx="28">
                  <c:v>1</c:v>
                </c:pt>
              </c:numCache>
            </c:numRef>
          </c:val>
          <c:smooth val="0"/>
        </c:ser>
        <c:dLbls>
          <c:showLegendKey val="0"/>
          <c:showVal val="0"/>
          <c:showCatName val="0"/>
          <c:showSerName val="0"/>
          <c:showPercent val="0"/>
          <c:showBubbleSize val="0"/>
        </c:dLbls>
        <c:marker val="1"/>
        <c:smooth val="0"/>
        <c:axId val="88132992"/>
        <c:axId val="88229376"/>
      </c:lineChart>
      <c:catAx>
        <c:axId val="88132992"/>
        <c:scaling>
          <c:orientation val="minMax"/>
        </c:scaling>
        <c:delete val="0"/>
        <c:axPos val="b"/>
        <c:majorTickMark val="out"/>
        <c:minorTickMark val="none"/>
        <c:tickLblPos val="nextTo"/>
        <c:txPr>
          <a:bodyPr/>
          <a:lstStyle/>
          <a:p>
            <a:pPr>
              <a:defRPr sz="1400">
                <a:solidFill>
                  <a:srgbClr val="FFC000"/>
                </a:solidFill>
                <a:effectLst>
                  <a:outerShdw blurRad="38100" dist="38100" dir="2700000" algn="tl">
                    <a:srgbClr val="000000">
                      <a:alpha val="43137"/>
                    </a:srgbClr>
                  </a:outerShdw>
                </a:effectLst>
              </a:defRPr>
            </a:pPr>
            <a:endParaRPr lang="en-US"/>
          </a:p>
        </c:txPr>
        <c:crossAx val="88229376"/>
        <c:crosses val="autoZero"/>
        <c:auto val="1"/>
        <c:lblAlgn val="ctr"/>
        <c:lblOffset val="100"/>
        <c:noMultiLvlLbl val="0"/>
      </c:catAx>
      <c:valAx>
        <c:axId val="88229376"/>
        <c:scaling>
          <c:orientation val="minMax"/>
        </c:scaling>
        <c:delete val="0"/>
        <c:axPos val="l"/>
        <c:numFmt formatCode="General" sourceLinked="1"/>
        <c:majorTickMark val="out"/>
        <c:minorTickMark val="none"/>
        <c:tickLblPos val="nextTo"/>
        <c:txPr>
          <a:bodyPr/>
          <a:lstStyle/>
          <a:p>
            <a:pPr>
              <a:defRPr sz="1400">
                <a:solidFill>
                  <a:schemeClr val="accent1">
                    <a:lumMod val="40000"/>
                    <a:lumOff val="60000"/>
                  </a:schemeClr>
                </a:solidFill>
              </a:defRPr>
            </a:pPr>
            <a:endParaRPr lang="en-US"/>
          </a:p>
        </c:txPr>
        <c:crossAx val="88132992"/>
        <c:crosses val="autoZero"/>
        <c:crossBetween val="between"/>
      </c:valAx>
    </c:plotArea>
    <c:legend>
      <c:legendPos val="r"/>
      <c:layout>
        <c:manualLayout>
          <c:xMode val="edge"/>
          <c:yMode val="edge"/>
          <c:x val="7.8493076930374092E-2"/>
          <c:y val="3.3219287757439021E-2"/>
          <c:w val="0.15016245954707533"/>
          <c:h val="0.10414425295860946"/>
        </c:manualLayout>
      </c:layout>
      <c:overlay val="0"/>
      <c:spPr>
        <a:gradFill rotWithShape="1">
          <a:gsLst>
            <a:gs pos="0">
              <a:schemeClr val="accent4">
                <a:tint val="62000"/>
                <a:satMod val="180000"/>
              </a:schemeClr>
            </a:gs>
            <a:gs pos="65000">
              <a:schemeClr val="accent4">
                <a:tint val="32000"/>
                <a:satMod val="250000"/>
              </a:schemeClr>
            </a:gs>
            <a:gs pos="100000">
              <a:schemeClr val="accent4">
                <a:tint val="23000"/>
                <a:satMod val="300000"/>
              </a:schemeClr>
            </a:gs>
          </a:gsLst>
          <a:lin ang="16200000" scaled="0"/>
        </a:gradFill>
        <a:ln w="9525" cap="flat" cmpd="sng" algn="ctr">
          <a:solidFill>
            <a:schemeClr val="accent4"/>
          </a:solidFill>
          <a:prstDash val="solid"/>
        </a:ln>
        <a:effectLst>
          <a:outerShdw blurRad="50800" dist="38100" dir="5400000" rotWithShape="0">
            <a:srgbClr val="000000">
              <a:alpha val="35000"/>
            </a:srgbClr>
          </a:outerShdw>
        </a:effectLst>
      </c:spPr>
      <c:txPr>
        <a:bodyPr/>
        <a:lstStyle/>
        <a:p>
          <a:pPr>
            <a:defRPr sz="1600">
              <a:solidFill>
                <a:schemeClr val="dk1"/>
              </a:solidFill>
              <a:latin typeface="+mn-lt"/>
              <a:ea typeface="+mn-ea"/>
              <a:cs typeface="+mn-cs"/>
            </a:defRPr>
          </a:pPr>
          <a:endParaRPr lang="en-US"/>
        </a:p>
      </c:txPr>
    </c:legend>
    <c:plotVisOnly val="1"/>
    <c:dispBlanksAs val="gap"/>
    <c:showDLblsOverMax val="0"/>
  </c:chart>
  <c:spPr>
    <a:noFill/>
    <a:ln>
      <a:noFill/>
    </a:ln>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400" b="1" i="1" u="none" strike="noStrike" baseline="0">
                <a:solidFill>
                  <a:srgbClr val="C00000"/>
                </a:solidFill>
                <a:latin typeface="Times New Roman" pitchFamily="18" charset="0"/>
                <a:ea typeface="Gulim"/>
                <a:cs typeface="Times New Roman" pitchFamily="18" charset="0"/>
              </a:defRPr>
            </a:pPr>
            <a:r>
              <a:rPr lang="en-US" sz="2400" i="1">
                <a:solidFill>
                  <a:srgbClr val="C00000"/>
                </a:solidFill>
                <a:latin typeface="Times New Roman" pitchFamily="18" charset="0"/>
                <a:cs typeface="Times New Roman" pitchFamily="18" charset="0"/>
              </a:rPr>
              <a:t>Wrong Pin mark - FA128P</a:t>
            </a:r>
          </a:p>
        </c:rich>
      </c:tx>
      <c:layout>
        <c:manualLayout>
          <c:xMode val="edge"/>
          <c:yMode val="edge"/>
          <c:x val="0.34579439252336436"/>
          <c:y val="1.5772870662460577E-2"/>
        </c:manualLayout>
      </c:layout>
      <c:overlay val="0"/>
      <c:spPr>
        <a:noFill/>
        <a:ln w="25400">
          <a:noFill/>
        </a:ln>
      </c:spPr>
    </c:title>
    <c:autoTitleDeleted val="0"/>
    <c:plotArea>
      <c:layout>
        <c:manualLayout>
          <c:layoutTarget val="inner"/>
          <c:xMode val="edge"/>
          <c:yMode val="edge"/>
          <c:x val="7.2429906542056083E-2"/>
          <c:y val="8.8328075709779241E-2"/>
          <c:w val="0.91822429906542069"/>
          <c:h val="0.7255520504731866"/>
        </c:manualLayout>
      </c:layout>
      <c:lineChart>
        <c:grouping val="standard"/>
        <c:varyColors val="0"/>
        <c:ser>
          <c:idx val="0"/>
          <c:order val="0"/>
          <c:tx>
            <c:strRef>
              <c:f>'[1]FA-128P'!$F$24</c:f>
              <c:strCache>
                <c:ptCount val="1"/>
                <c:pt idx="0">
                  <c:v>Wrong Pin mark</c:v>
                </c:pt>
              </c:strCache>
            </c:strRef>
          </c:tx>
          <c:spPr>
            <a:ln w="55000" cap="flat" cmpd="thickThin" algn="ctr">
              <a:solidFill>
                <a:schemeClr val="accent2"/>
              </a:solidFill>
              <a:prstDash val="solid"/>
            </a:ln>
            <a:effectLst/>
          </c:spPr>
          <c:marker>
            <c:symbol val="diamond"/>
            <c:size val="5"/>
            <c:spPr>
              <a:solidFill>
                <a:schemeClr val="lt1"/>
              </a:solidFill>
              <a:ln w="55000" cap="flat" cmpd="thickThin" algn="ctr">
                <a:solidFill>
                  <a:schemeClr val="accent2"/>
                </a:solidFill>
                <a:prstDash val="solid"/>
              </a:ln>
              <a:effectLst/>
            </c:spPr>
          </c:marker>
          <c:cat>
            <c:strRef>
              <c:f>'[1]FA-128P'!$G$1:$AB$1</c:f>
              <c:strCache>
                <c:ptCount val="22"/>
                <c:pt idx="0">
                  <c:v>Jan '10</c:v>
                </c:pt>
                <c:pt idx="1">
                  <c:v>Feb '10</c:v>
                </c:pt>
                <c:pt idx="2">
                  <c:v>Mar '10</c:v>
                </c:pt>
                <c:pt idx="3">
                  <c:v>Apr '10</c:v>
                </c:pt>
                <c:pt idx="4">
                  <c:v>May '10</c:v>
                </c:pt>
                <c:pt idx="5">
                  <c:v>June '10</c:v>
                </c:pt>
                <c:pt idx="6">
                  <c:v>July '10</c:v>
                </c:pt>
                <c:pt idx="7">
                  <c:v>Aug '10</c:v>
                </c:pt>
                <c:pt idx="8">
                  <c:v>Sept '10</c:v>
                </c:pt>
                <c:pt idx="9">
                  <c:v>Oct '10</c:v>
                </c:pt>
                <c:pt idx="10">
                  <c:v>Nov '10</c:v>
                </c:pt>
                <c:pt idx="11">
                  <c:v>Dec '10</c:v>
                </c:pt>
                <c:pt idx="12">
                  <c:v>Jan '11</c:v>
                </c:pt>
                <c:pt idx="13">
                  <c:v>Feb '11</c:v>
                </c:pt>
                <c:pt idx="14">
                  <c:v>Mar '11</c:v>
                </c:pt>
                <c:pt idx="15">
                  <c:v>Apr '11</c:v>
                </c:pt>
                <c:pt idx="16">
                  <c:v>May '11</c:v>
                </c:pt>
                <c:pt idx="17">
                  <c:v>June '11</c:v>
                </c:pt>
                <c:pt idx="18">
                  <c:v>July '11</c:v>
                </c:pt>
                <c:pt idx="19">
                  <c:v>Aug '11</c:v>
                </c:pt>
                <c:pt idx="20">
                  <c:v>Sept '11</c:v>
                </c:pt>
                <c:pt idx="21">
                  <c:v>Oct '11</c:v>
                </c:pt>
              </c:strCache>
            </c:strRef>
          </c:cat>
          <c:val>
            <c:numRef>
              <c:f>'[1]FA-128P'!$G$24:$AB$24</c:f>
              <c:numCache>
                <c:formatCode>General</c:formatCode>
                <c:ptCount val="22"/>
                <c:pt idx="0">
                  <c:v>0</c:v>
                </c:pt>
                <c:pt idx="1">
                  <c:v>0</c:v>
                </c:pt>
                <c:pt idx="2">
                  <c:v>1</c:v>
                </c:pt>
                <c:pt idx="3">
                  <c:v>0</c:v>
                </c:pt>
                <c:pt idx="4">
                  <c:v>0</c:v>
                </c:pt>
                <c:pt idx="5">
                  <c:v>0</c:v>
                </c:pt>
                <c:pt idx="6">
                  <c:v>2</c:v>
                </c:pt>
                <c:pt idx="7">
                  <c:v>2</c:v>
                </c:pt>
                <c:pt idx="8">
                  <c:v>1</c:v>
                </c:pt>
                <c:pt idx="9">
                  <c:v>2</c:v>
                </c:pt>
                <c:pt idx="10">
                  <c:v>0</c:v>
                </c:pt>
                <c:pt idx="11">
                  <c:v>2</c:v>
                </c:pt>
                <c:pt idx="12">
                  <c:v>0</c:v>
                </c:pt>
                <c:pt idx="13">
                  <c:v>1</c:v>
                </c:pt>
                <c:pt idx="14">
                  <c:v>4</c:v>
                </c:pt>
                <c:pt idx="15">
                  <c:v>3</c:v>
                </c:pt>
                <c:pt idx="16">
                  <c:v>3</c:v>
                </c:pt>
                <c:pt idx="17">
                  <c:v>1</c:v>
                </c:pt>
                <c:pt idx="18">
                  <c:v>2</c:v>
                </c:pt>
                <c:pt idx="19">
                  <c:v>4</c:v>
                </c:pt>
                <c:pt idx="20">
                  <c:v>0</c:v>
                </c:pt>
                <c:pt idx="21">
                  <c:v>0</c:v>
                </c:pt>
              </c:numCache>
            </c:numRef>
          </c:val>
          <c:smooth val="0"/>
        </c:ser>
        <c:dLbls>
          <c:showLegendKey val="0"/>
          <c:showVal val="0"/>
          <c:showCatName val="0"/>
          <c:showSerName val="0"/>
          <c:showPercent val="0"/>
          <c:showBubbleSize val="0"/>
        </c:dLbls>
        <c:marker val="1"/>
        <c:smooth val="0"/>
        <c:axId val="173728512"/>
        <c:axId val="173730432"/>
      </c:lineChart>
      <c:catAx>
        <c:axId val="173728512"/>
        <c:scaling>
          <c:orientation val="minMax"/>
        </c:scaling>
        <c:delete val="0"/>
        <c:axPos val="b"/>
        <c:numFmt formatCode="General" sourceLinked="1"/>
        <c:majorTickMark val="out"/>
        <c:minorTickMark val="none"/>
        <c:tickLblPos val="nextTo"/>
        <c:spPr>
          <a:ln w="3175">
            <a:solidFill>
              <a:srgbClr val="000000"/>
            </a:solidFill>
            <a:prstDash val="solid"/>
          </a:ln>
        </c:spPr>
        <c:txPr>
          <a:bodyPr rot="-5400000" vert="horz"/>
          <a:lstStyle/>
          <a:p>
            <a:pPr>
              <a:defRPr sz="1600" b="0" i="0" u="none" strike="noStrike" baseline="0">
                <a:solidFill>
                  <a:srgbClr val="FFFF00"/>
                </a:solidFill>
                <a:latin typeface="+mn-lt"/>
                <a:ea typeface="Gulim"/>
                <a:cs typeface="Gulim"/>
              </a:defRPr>
            </a:pPr>
            <a:endParaRPr lang="en-US"/>
          </a:p>
        </c:txPr>
        <c:crossAx val="173730432"/>
        <c:crosses val="autoZero"/>
        <c:auto val="1"/>
        <c:lblAlgn val="ctr"/>
        <c:lblOffset val="100"/>
        <c:tickLblSkip val="1"/>
        <c:tickMarkSkip val="1"/>
        <c:noMultiLvlLbl val="0"/>
      </c:catAx>
      <c:valAx>
        <c:axId val="173730432"/>
        <c:scaling>
          <c:orientation val="minMax"/>
          <c:min val="0"/>
        </c:scaling>
        <c:delete val="0"/>
        <c:axPos val="l"/>
        <c:majorGridlines>
          <c:spPr>
            <a:ln w="3175">
              <a:solidFill>
                <a:srgbClr val="000000"/>
              </a:solidFill>
              <a:prstDash val="sysDash"/>
            </a:ln>
          </c:spPr>
        </c:majorGridlines>
        <c:title>
          <c:tx>
            <c:rich>
              <a:bodyPr rot="0" vert="horz"/>
              <a:lstStyle/>
              <a:p>
                <a:pPr algn="ctr">
                  <a:defRPr sz="1800" b="0" i="1" u="none" strike="noStrike" baseline="0">
                    <a:solidFill>
                      <a:srgbClr val="FFFF00"/>
                    </a:solidFill>
                    <a:latin typeface="Times New Roman" pitchFamily="18" charset="0"/>
                    <a:ea typeface="Gulim"/>
                    <a:cs typeface="Times New Roman" pitchFamily="18" charset="0"/>
                  </a:defRPr>
                </a:pPr>
                <a:r>
                  <a:rPr lang="en-US" sz="1800" b="0" i="1">
                    <a:solidFill>
                      <a:srgbClr val="FFFF00"/>
                    </a:solidFill>
                    <a:latin typeface="Times New Roman" pitchFamily="18" charset="0"/>
                    <a:cs typeface="Times New Roman" pitchFamily="18" charset="0"/>
                  </a:rPr>
                  <a:t>Qty (Pn)</a:t>
                </a:r>
              </a:p>
            </c:rich>
          </c:tx>
          <c:layout>
            <c:manualLayout>
              <c:xMode val="edge"/>
              <c:yMode val="edge"/>
              <c:x val="7.2429906542056083E-2"/>
              <c:y val="1.8927444794952689E-2"/>
            </c:manualLayout>
          </c:layout>
          <c:overlay val="0"/>
          <c:spPr>
            <a:noFill/>
            <a:ln w="25400">
              <a:noFill/>
            </a:ln>
          </c:spPr>
        </c:title>
        <c:numFmt formatCode="0.0" sourceLinked="0"/>
        <c:majorTickMark val="out"/>
        <c:minorTickMark val="none"/>
        <c:tickLblPos val="nextTo"/>
        <c:spPr>
          <a:ln w="3175">
            <a:solidFill>
              <a:srgbClr val="000000"/>
            </a:solidFill>
            <a:prstDash val="solid"/>
          </a:ln>
        </c:spPr>
        <c:txPr>
          <a:bodyPr rot="0" vert="horz"/>
          <a:lstStyle/>
          <a:p>
            <a:pPr>
              <a:defRPr sz="1600" b="0" i="0" u="none" strike="noStrike" baseline="0">
                <a:solidFill>
                  <a:srgbClr val="FFFF00"/>
                </a:solidFill>
                <a:latin typeface="+mn-lt"/>
                <a:ea typeface="Gulim"/>
                <a:cs typeface="Gulim"/>
              </a:defRPr>
            </a:pPr>
            <a:endParaRPr lang="en-US"/>
          </a:p>
        </c:txPr>
        <c:crossAx val="173728512"/>
        <c:crosses val="autoZero"/>
        <c:crossBetween val="between"/>
        <c:majorUnit val="1"/>
      </c:valAx>
      <c:spPr>
        <a:noFill/>
        <a:ln w="25400">
          <a:noFill/>
        </a:ln>
      </c:spPr>
    </c:plotArea>
    <c:plotVisOnly val="1"/>
    <c:dispBlanksAs val="gap"/>
    <c:showDLblsOverMax val="0"/>
  </c:chart>
  <c:spPr>
    <a:noFill/>
    <a:ln w="3175">
      <a:noFill/>
      <a:prstDash val="solid"/>
    </a:ln>
  </c:spPr>
  <c:txPr>
    <a:bodyPr/>
    <a:lstStyle/>
    <a:p>
      <a:pPr>
        <a:defRPr sz="825" b="0" i="0" u="none" strike="noStrike" baseline="0">
          <a:solidFill>
            <a:srgbClr val="000000"/>
          </a:solidFill>
          <a:latin typeface="Gulim"/>
          <a:ea typeface="Gulim"/>
          <a:cs typeface="Gulim"/>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400" b="1" i="1" u="none" strike="noStrike" baseline="0">
                <a:solidFill>
                  <a:srgbClr val="FF0000"/>
                </a:solidFill>
                <a:latin typeface="Times New Roman" pitchFamily="18" charset="0"/>
                <a:ea typeface="Arial"/>
                <a:cs typeface="Times New Roman" pitchFamily="18" charset="0"/>
              </a:defRPr>
            </a:pPr>
            <a:r>
              <a:rPr lang="en-US" sz="2400" i="1" dirty="0">
                <a:solidFill>
                  <a:srgbClr val="FF0000"/>
                </a:solidFill>
                <a:latin typeface="Times New Roman" pitchFamily="18" charset="0"/>
                <a:cs typeface="Times New Roman" pitchFamily="18" charset="0"/>
              </a:rPr>
              <a:t>Double </a:t>
            </a:r>
            <a:r>
              <a:rPr lang="en-US" sz="2400" i="1" dirty="0" smtClean="0">
                <a:solidFill>
                  <a:srgbClr val="FF0000"/>
                </a:solidFill>
                <a:latin typeface="Times New Roman" pitchFamily="18" charset="0"/>
                <a:cs typeface="Times New Roman" pitchFamily="18" charset="0"/>
              </a:rPr>
              <a:t>Pieces Found</a:t>
            </a:r>
            <a:r>
              <a:rPr lang="en-US" sz="2400" i="1" baseline="0" dirty="0" smtClean="0">
                <a:solidFill>
                  <a:srgbClr val="FF0000"/>
                </a:solidFill>
                <a:latin typeface="Times New Roman" pitchFamily="18" charset="0"/>
                <a:cs typeface="Times New Roman" pitchFamily="18" charset="0"/>
              </a:rPr>
              <a:t> In Taping OAI</a:t>
            </a:r>
            <a:endParaRPr lang="en-US" sz="2400" i="1" dirty="0">
              <a:solidFill>
                <a:srgbClr val="FF0000"/>
              </a:solidFill>
              <a:latin typeface="Times New Roman" pitchFamily="18" charset="0"/>
              <a:cs typeface="Times New Roman" pitchFamily="18" charset="0"/>
            </a:endParaRPr>
          </a:p>
        </c:rich>
      </c:tx>
      <c:layout>
        <c:manualLayout>
          <c:xMode val="edge"/>
          <c:yMode val="edge"/>
          <c:x val="0.16460154280200709"/>
          <c:y val="4.2335081017434682E-2"/>
        </c:manualLayout>
      </c:layout>
      <c:overlay val="0"/>
      <c:spPr>
        <a:noFill/>
        <a:ln w="25400">
          <a:noFill/>
        </a:ln>
      </c:spPr>
    </c:title>
    <c:autoTitleDeleted val="0"/>
    <c:view3D>
      <c:rotX val="15"/>
      <c:rotY val="20"/>
      <c:rAngAx val="0"/>
      <c:perspective val="30"/>
    </c:view3D>
    <c:floor>
      <c:thickness val="0"/>
    </c:floor>
    <c:sideWall>
      <c:thickness val="0"/>
      <c:spPr>
        <a:noFill/>
        <a:ln w="12700">
          <a:solidFill>
            <a:srgbClr val="808080"/>
          </a:solidFill>
          <a:prstDash val="solid"/>
        </a:ln>
      </c:spPr>
    </c:sideWall>
    <c:backWall>
      <c:thickness val="0"/>
      <c:spPr>
        <a:noFill/>
        <a:ln w="12700">
          <a:solidFill>
            <a:srgbClr val="808080"/>
          </a:solidFill>
          <a:prstDash val="solid"/>
        </a:ln>
      </c:spPr>
    </c:backWall>
    <c:plotArea>
      <c:layout>
        <c:manualLayout>
          <c:layoutTarget val="inner"/>
          <c:xMode val="edge"/>
          <c:yMode val="edge"/>
          <c:x val="9.1684530421827531E-2"/>
          <c:y val="0.12111819608616206"/>
          <c:w val="0.88273013010782797"/>
          <c:h val="0.77329309808857383"/>
        </c:manualLayout>
      </c:layout>
      <c:bar3DChart>
        <c:barDir val="col"/>
        <c:grouping val="stacked"/>
        <c:varyColors val="0"/>
        <c:ser>
          <c:idx val="0"/>
          <c:order val="0"/>
          <c:tx>
            <c:strRef>
              <c:f>'Taping miss (2)'!$J$3</c:f>
              <c:strCache>
                <c:ptCount val="1"/>
                <c:pt idx="0">
                  <c:v>FA118T</c:v>
                </c:pt>
              </c:strCache>
            </c:strRef>
          </c:tx>
          <c:spPr>
            <a:solidFill>
              <a:srgbClr val="9999FF"/>
            </a:solidFill>
            <a:ln w="12700">
              <a:solidFill>
                <a:srgbClr val="000000"/>
              </a:solidFill>
              <a:prstDash val="solid"/>
            </a:ln>
          </c:spPr>
          <c:invertIfNegative val="0"/>
          <c:cat>
            <c:strRef>
              <c:f>'Taping miss (2)'!$I$18:$I$21</c:f>
              <c:strCache>
                <c:ptCount val="4"/>
                <c:pt idx="0">
                  <c:v>Aug '11</c:v>
                </c:pt>
                <c:pt idx="1">
                  <c:v>Sep '11</c:v>
                </c:pt>
                <c:pt idx="2">
                  <c:v>Oct '11</c:v>
                </c:pt>
                <c:pt idx="3">
                  <c:v>Nov '11</c:v>
                </c:pt>
              </c:strCache>
            </c:strRef>
          </c:cat>
          <c:val>
            <c:numRef>
              <c:f>'Taping miss (2)'!$J$18:$J$21</c:f>
              <c:numCache>
                <c:formatCode>General</c:formatCode>
                <c:ptCount val="4"/>
                <c:pt idx="0">
                  <c:v>2</c:v>
                </c:pt>
                <c:pt idx="1">
                  <c:v>3</c:v>
                </c:pt>
              </c:numCache>
            </c:numRef>
          </c:val>
        </c:ser>
        <c:ser>
          <c:idx val="1"/>
          <c:order val="1"/>
          <c:tx>
            <c:strRef>
              <c:f>'Taping miss (2)'!$K$3</c:f>
              <c:strCache>
                <c:ptCount val="1"/>
                <c:pt idx="0">
                  <c:v>FA128P</c:v>
                </c:pt>
              </c:strCache>
            </c:strRef>
          </c:tx>
          <c:spPr>
            <a:solidFill>
              <a:srgbClr val="993366"/>
            </a:solidFill>
            <a:ln w="12700">
              <a:solidFill>
                <a:srgbClr val="000000"/>
              </a:solidFill>
              <a:prstDash val="solid"/>
            </a:ln>
          </c:spPr>
          <c:invertIfNegative val="0"/>
          <c:cat>
            <c:strRef>
              <c:f>'Taping miss (2)'!$I$18:$I$21</c:f>
              <c:strCache>
                <c:ptCount val="4"/>
                <c:pt idx="0">
                  <c:v>Aug '11</c:v>
                </c:pt>
                <c:pt idx="1">
                  <c:v>Sep '11</c:v>
                </c:pt>
                <c:pt idx="2">
                  <c:v>Oct '11</c:v>
                </c:pt>
                <c:pt idx="3">
                  <c:v>Nov '11</c:v>
                </c:pt>
              </c:strCache>
            </c:strRef>
          </c:cat>
          <c:val>
            <c:numRef>
              <c:f>'Taping miss (2)'!$K$18:$K$21</c:f>
              <c:numCache>
                <c:formatCode>General</c:formatCode>
                <c:ptCount val="4"/>
                <c:pt idx="0">
                  <c:v>6</c:v>
                </c:pt>
                <c:pt idx="1">
                  <c:v>1</c:v>
                </c:pt>
                <c:pt idx="3">
                  <c:v>1</c:v>
                </c:pt>
              </c:numCache>
            </c:numRef>
          </c:val>
        </c:ser>
        <c:ser>
          <c:idx val="2"/>
          <c:order val="2"/>
          <c:tx>
            <c:strRef>
              <c:f>'Taping miss (2)'!$L$3</c:f>
              <c:strCache>
                <c:ptCount val="1"/>
                <c:pt idx="0">
                  <c:v>FA12T</c:v>
                </c:pt>
              </c:strCache>
            </c:strRef>
          </c:tx>
          <c:spPr>
            <a:solidFill>
              <a:srgbClr val="00FF00"/>
            </a:solidFill>
            <a:ln w="12700">
              <a:solidFill>
                <a:srgbClr val="000000"/>
              </a:solidFill>
              <a:prstDash val="solid"/>
            </a:ln>
          </c:spPr>
          <c:invertIfNegative val="0"/>
          <c:cat>
            <c:strRef>
              <c:f>'Taping miss (2)'!$I$18:$I$21</c:f>
              <c:strCache>
                <c:ptCount val="4"/>
                <c:pt idx="0">
                  <c:v>Aug '11</c:v>
                </c:pt>
                <c:pt idx="1">
                  <c:v>Sep '11</c:v>
                </c:pt>
                <c:pt idx="2">
                  <c:v>Oct '11</c:v>
                </c:pt>
                <c:pt idx="3">
                  <c:v>Nov '11</c:v>
                </c:pt>
              </c:strCache>
            </c:strRef>
          </c:cat>
          <c:val>
            <c:numRef>
              <c:f>'Taping miss (2)'!$L$18:$L$21</c:f>
              <c:numCache>
                <c:formatCode>General</c:formatCode>
                <c:ptCount val="4"/>
                <c:pt idx="0">
                  <c:v>4</c:v>
                </c:pt>
                <c:pt idx="2">
                  <c:v>1</c:v>
                </c:pt>
                <c:pt idx="3">
                  <c:v>4</c:v>
                </c:pt>
              </c:numCache>
            </c:numRef>
          </c:val>
        </c:ser>
        <c:ser>
          <c:idx val="3"/>
          <c:order val="3"/>
          <c:tx>
            <c:strRef>
              <c:f>'Taping miss (2)'!$M$3</c:f>
              <c:strCache>
                <c:ptCount val="1"/>
                <c:pt idx="0">
                  <c:v>FA20HP</c:v>
                </c:pt>
              </c:strCache>
            </c:strRef>
          </c:tx>
          <c:spPr>
            <a:solidFill>
              <a:srgbClr val="CCFFFF"/>
            </a:solidFill>
            <a:ln w="12700">
              <a:solidFill>
                <a:srgbClr val="000000"/>
              </a:solidFill>
              <a:prstDash val="solid"/>
            </a:ln>
          </c:spPr>
          <c:invertIfNegative val="0"/>
          <c:cat>
            <c:strRef>
              <c:f>'Taping miss (2)'!$I$18:$I$21</c:f>
              <c:strCache>
                <c:ptCount val="4"/>
                <c:pt idx="0">
                  <c:v>Aug '11</c:v>
                </c:pt>
                <c:pt idx="1">
                  <c:v>Sep '11</c:v>
                </c:pt>
                <c:pt idx="2">
                  <c:v>Oct '11</c:v>
                </c:pt>
                <c:pt idx="3">
                  <c:v>Nov '11</c:v>
                </c:pt>
              </c:strCache>
            </c:strRef>
          </c:cat>
          <c:val>
            <c:numRef>
              <c:f>'Taping miss (2)'!$M$18:$M$21</c:f>
              <c:numCache>
                <c:formatCode>General</c:formatCode>
                <c:ptCount val="4"/>
                <c:pt idx="0">
                  <c:v>1</c:v>
                </c:pt>
                <c:pt idx="2">
                  <c:v>1</c:v>
                </c:pt>
              </c:numCache>
            </c:numRef>
          </c:val>
        </c:ser>
        <c:ser>
          <c:idx val="4"/>
          <c:order val="4"/>
          <c:tx>
            <c:strRef>
              <c:f>'Taping miss (2)'!$N$3</c:f>
              <c:strCache>
                <c:ptCount val="1"/>
                <c:pt idx="0">
                  <c:v>FA20HPK</c:v>
                </c:pt>
              </c:strCache>
            </c:strRef>
          </c:tx>
          <c:spPr>
            <a:solidFill>
              <a:srgbClr val="660066"/>
            </a:solidFill>
            <a:ln w="12700">
              <a:solidFill>
                <a:srgbClr val="000000"/>
              </a:solidFill>
              <a:prstDash val="solid"/>
            </a:ln>
          </c:spPr>
          <c:invertIfNegative val="0"/>
          <c:cat>
            <c:strRef>
              <c:f>'Taping miss (2)'!$I$18:$I$21</c:f>
              <c:strCache>
                <c:ptCount val="4"/>
                <c:pt idx="0">
                  <c:v>Aug '11</c:v>
                </c:pt>
                <c:pt idx="1">
                  <c:v>Sep '11</c:v>
                </c:pt>
                <c:pt idx="2">
                  <c:v>Oct '11</c:v>
                </c:pt>
                <c:pt idx="3">
                  <c:v>Nov '11</c:v>
                </c:pt>
              </c:strCache>
            </c:strRef>
          </c:cat>
          <c:val>
            <c:numRef>
              <c:f>'Taping miss (2)'!$N$18:$N$21</c:f>
              <c:numCache>
                <c:formatCode>General</c:formatCode>
                <c:ptCount val="4"/>
                <c:pt idx="0">
                  <c:v>1</c:v>
                </c:pt>
              </c:numCache>
            </c:numRef>
          </c:val>
        </c:ser>
        <c:ser>
          <c:idx val="5"/>
          <c:order val="5"/>
          <c:tx>
            <c:strRef>
              <c:f>'Taping miss (2)'!$O$3</c:f>
              <c:strCache>
                <c:ptCount val="1"/>
                <c:pt idx="0">
                  <c:v>FA20H</c:v>
                </c:pt>
              </c:strCache>
            </c:strRef>
          </c:tx>
          <c:spPr>
            <a:solidFill>
              <a:srgbClr val="FF8080"/>
            </a:solidFill>
            <a:ln w="12700">
              <a:solidFill>
                <a:srgbClr val="000000"/>
              </a:solidFill>
              <a:prstDash val="solid"/>
            </a:ln>
          </c:spPr>
          <c:invertIfNegative val="0"/>
          <c:cat>
            <c:strRef>
              <c:f>'Taping miss (2)'!$I$18:$I$21</c:f>
              <c:strCache>
                <c:ptCount val="4"/>
                <c:pt idx="0">
                  <c:v>Aug '11</c:v>
                </c:pt>
                <c:pt idx="1">
                  <c:v>Sep '11</c:v>
                </c:pt>
                <c:pt idx="2">
                  <c:v>Oct '11</c:v>
                </c:pt>
                <c:pt idx="3">
                  <c:v>Nov '11</c:v>
                </c:pt>
              </c:strCache>
            </c:strRef>
          </c:cat>
          <c:val>
            <c:numRef>
              <c:f>'Taping miss (2)'!$O$18:$O$21</c:f>
              <c:numCache>
                <c:formatCode>General</c:formatCode>
                <c:ptCount val="4"/>
              </c:numCache>
            </c:numRef>
          </c:val>
        </c:ser>
        <c:ser>
          <c:idx val="6"/>
          <c:order val="6"/>
          <c:tx>
            <c:strRef>
              <c:f>'Taping miss (2)'!$P$3</c:f>
              <c:strCache>
                <c:ptCount val="1"/>
                <c:pt idx="0">
                  <c:v>FA23H</c:v>
                </c:pt>
              </c:strCache>
            </c:strRef>
          </c:tx>
          <c:spPr>
            <a:solidFill>
              <a:srgbClr val="0066CC"/>
            </a:solidFill>
            <a:ln w="12700">
              <a:solidFill>
                <a:srgbClr val="000000"/>
              </a:solidFill>
              <a:prstDash val="solid"/>
            </a:ln>
          </c:spPr>
          <c:invertIfNegative val="0"/>
          <c:cat>
            <c:strRef>
              <c:f>'Taping miss (2)'!$I$18:$I$21</c:f>
              <c:strCache>
                <c:ptCount val="4"/>
                <c:pt idx="0">
                  <c:v>Aug '11</c:v>
                </c:pt>
                <c:pt idx="1">
                  <c:v>Sep '11</c:v>
                </c:pt>
                <c:pt idx="2">
                  <c:v>Oct '11</c:v>
                </c:pt>
                <c:pt idx="3">
                  <c:v>Nov '11</c:v>
                </c:pt>
              </c:strCache>
            </c:strRef>
          </c:cat>
          <c:val>
            <c:numRef>
              <c:f>'Taping miss (2)'!$P$18:$P$21</c:f>
              <c:numCache>
                <c:formatCode>General</c:formatCode>
                <c:ptCount val="4"/>
              </c:numCache>
            </c:numRef>
          </c:val>
        </c:ser>
        <c:dLbls>
          <c:showLegendKey val="0"/>
          <c:showVal val="0"/>
          <c:showCatName val="0"/>
          <c:showSerName val="0"/>
          <c:showPercent val="0"/>
          <c:showBubbleSize val="0"/>
        </c:dLbls>
        <c:gapWidth val="150"/>
        <c:shape val="box"/>
        <c:axId val="88203264"/>
        <c:axId val="88204800"/>
        <c:axId val="0"/>
      </c:bar3DChart>
      <c:catAx>
        <c:axId val="88203264"/>
        <c:scaling>
          <c:orientation val="minMax"/>
        </c:scaling>
        <c:delete val="0"/>
        <c:axPos val="b"/>
        <c:numFmt formatCode="General" sourceLinked="1"/>
        <c:majorTickMark val="out"/>
        <c:minorTickMark val="none"/>
        <c:tickLblPos val="nextTo"/>
        <c:spPr>
          <a:ln w="3175">
            <a:solidFill>
              <a:srgbClr val="000000"/>
            </a:solidFill>
            <a:prstDash val="solid"/>
          </a:ln>
        </c:spPr>
        <c:txPr>
          <a:bodyPr rot="0" vert="horz"/>
          <a:lstStyle/>
          <a:p>
            <a:pPr>
              <a:defRPr sz="1600" b="0" i="0" u="none" strike="noStrike" baseline="0">
                <a:solidFill>
                  <a:srgbClr val="FFFF00"/>
                </a:solidFill>
                <a:latin typeface="+mn-lt"/>
                <a:ea typeface="Arial"/>
                <a:cs typeface="Arial"/>
              </a:defRPr>
            </a:pPr>
            <a:endParaRPr lang="en-US"/>
          </a:p>
        </c:txPr>
        <c:crossAx val="88204800"/>
        <c:crossesAt val="0"/>
        <c:auto val="1"/>
        <c:lblAlgn val="ctr"/>
        <c:lblOffset val="100"/>
        <c:tickLblSkip val="1"/>
        <c:tickMarkSkip val="1"/>
        <c:noMultiLvlLbl val="0"/>
      </c:catAx>
      <c:valAx>
        <c:axId val="88204800"/>
        <c:scaling>
          <c:orientation val="minMax"/>
          <c:max val="15"/>
          <c:min val="0"/>
        </c:scaling>
        <c:delete val="0"/>
        <c:axPos val="l"/>
        <c:majorGridlines>
          <c:spPr>
            <a:ln w="3175">
              <a:solidFill>
                <a:srgbClr val="000000"/>
              </a:solidFill>
              <a:prstDash val="sysDash"/>
            </a:ln>
          </c:spPr>
        </c:majorGridlines>
        <c:title>
          <c:tx>
            <c:rich>
              <a:bodyPr/>
              <a:lstStyle/>
              <a:p>
                <a:pPr>
                  <a:defRPr sz="1800" b="1" i="0" u="none" strike="noStrike" baseline="0">
                    <a:solidFill>
                      <a:srgbClr val="FF0000"/>
                    </a:solidFill>
                    <a:latin typeface="+mn-lt"/>
                    <a:ea typeface="Arial"/>
                    <a:cs typeface="Arial"/>
                  </a:defRPr>
                </a:pPr>
                <a:r>
                  <a:rPr lang="en-US" sz="1800" dirty="0">
                    <a:solidFill>
                      <a:srgbClr val="FF0000"/>
                    </a:solidFill>
                    <a:latin typeface="+mn-lt"/>
                  </a:rPr>
                  <a:t>C</a:t>
                </a:r>
                <a:r>
                  <a:rPr lang="en-US" sz="1800" dirty="0" smtClean="0">
                    <a:solidFill>
                      <a:srgbClr val="FF0000"/>
                    </a:solidFill>
                    <a:latin typeface="+mn-lt"/>
                  </a:rPr>
                  <a:t>ase</a:t>
                </a:r>
                <a:endParaRPr lang="en-US" sz="1800" dirty="0">
                  <a:solidFill>
                    <a:srgbClr val="FF0000"/>
                  </a:solidFill>
                  <a:latin typeface="+mn-lt"/>
                </a:endParaRPr>
              </a:p>
            </c:rich>
          </c:tx>
          <c:layout>
            <c:manualLayout>
              <c:xMode val="edge"/>
              <c:yMode val="edge"/>
              <c:x val="5.0167006345296798E-2"/>
              <c:y val="0.4544789594087415"/>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600" b="0" i="0" u="none" strike="noStrike" baseline="0">
                <a:solidFill>
                  <a:srgbClr val="FFFF00"/>
                </a:solidFill>
                <a:latin typeface="+mn-lt"/>
                <a:ea typeface="Arial"/>
                <a:cs typeface="Arial"/>
              </a:defRPr>
            </a:pPr>
            <a:endParaRPr lang="en-US"/>
          </a:p>
        </c:txPr>
        <c:crossAx val="88203264"/>
        <c:crosses val="autoZero"/>
        <c:crossBetween val="between"/>
        <c:majorUnit val="1"/>
      </c:valAx>
    </c:plotArea>
    <c:legend>
      <c:legendPos val="r"/>
      <c:layout>
        <c:manualLayout>
          <c:xMode val="edge"/>
          <c:yMode val="edge"/>
          <c:x val="0.86465548032446948"/>
          <c:y val="9.389642807608975E-2"/>
          <c:w val="0.10706270473067067"/>
          <c:h val="0.32783107286436447"/>
        </c:manualLayout>
      </c:layout>
      <c:overlay val="0"/>
      <c:spPr>
        <a:gradFill rotWithShape="1">
          <a:gsLst>
            <a:gs pos="0">
              <a:schemeClr val="accent1">
                <a:tint val="62000"/>
                <a:satMod val="180000"/>
              </a:schemeClr>
            </a:gs>
            <a:gs pos="65000">
              <a:schemeClr val="accent1">
                <a:tint val="32000"/>
                <a:satMod val="250000"/>
              </a:schemeClr>
            </a:gs>
            <a:gs pos="100000">
              <a:schemeClr val="accent1">
                <a:tint val="23000"/>
                <a:satMod val="300000"/>
              </a:schemeClr>
            </a:gs>
          </a:gsLst>
          <a:lin ang="16200000" scaled="0"/>
        </a:gradFill>
        <a:ln w="9525" cap="flat" cmpd="sng" algn="ctr">
          <a:solidFill>
            <a:schemeClr val="accent1"/>
          </a:solidFill>
          <a:prstDash val="solid"/>
        </a:ln>
        <a:effectLst>
          <a:outerShdw blurRad="215900" dist="139700" dir="2700000" algn="tl" rotWithShape="0">
            <a:prstClr val="black">
              <a:alpha val="40000"/>
            </a:prstClr>
          </a:outerShdw>
        </a:effectLst>
      </c:spPr>
      <c:txPr>
        <a:bodyPr/>
        <a:lstStyle/>
        <a:p>
          <a:pPr>
            <a:defRPr sz="1400">
              <a:solidFill>
                <a:schemeClr val="dk1"/>
              </a:solidFill>
              <a:latin typeface="+mn-lt"/>
              <a:ea typeface="+mn-ea"/>
              <a:cs typeface="+mn-cs"/>
            </a:defRPr>
          </a:pPr>
          <a:endParaRPr lang="en-US"/>
        </a:p>
      </c:txPr>
    </c:legend>
    <c:plotVisOnly val="1"/>
    <c:dispBlanksAs val="gap"/>
    <c:showDLblsOverMax val="0"/>
  </c:chart>
  <c:spPr>
    <a:noFill/>
    <a:ln w="3175">
      <a:noFill/>
      <a:prstDash val="solid"/>
    </a:ln>
  </c:spPr>
  <c:txPr>
    <a:bodyPr/>
    <a:lstStyle/>
    <a:p>
      <a:pPr>
        <a:defRPr sz="800" b="0" i="0" u="none" strike="noStrike" baseline="0">
          <a:solidFill>
            <a:srgbClr val="000000"/>
          </a:solidFill>
          <a:latin typeface="Arial"/>
          <a:ea typeface="Arial"/>
          <a:cs typeface="Arial"/>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400" b="1" i="1" u="none" strike="noStrike" baseline="0">
                <a:solidFill>
                  <a:srgbClr val="C00000"/>
                </a:solidFill>
                <a:latin typeface="Times New Roman" pitchFamily="18" charset="0"/>
                <a:ea typeface="Gulim"/>
                <a:cs typeface="Times New Roman" pitchFamily="18" charset="0"/>
              </a:defRPr>
            </a:pPr>
            <a:r>
              <a:rPr lang="en-US" sz="2400" i="1">
                <a:solidFill>
                  <a:srgbClr val="C00000"/>
                </a:solidFill>
                <a:latin typeface="Times New Roman" pitchFamily="18" charset="0"/>
                <a:cs typeface="Times New Roman" pitchFamily="18" charset="0"/>
              </a:rPr>
              <a:t>No / Double Marking - FA128P </a:t>
            </a:r>
          </a:p>
        </c:rich>
      </c:tx>
      <c:layout>
        <c:manualLayout>
          <c:xMode val="edge"/>
          <c:yMode val="edge"/>
          <c:x val="0.31074766355140188"/>
          <c:y val="1.5772870662460577E-2"/>
        </c:manualLayout>
      </c:layout>
      <c:overlay val="0"/>
      <c:spPr>
        <a:noFill/>
        <a:ln w="25400">
          <a:noFill/>
        </a:ln>
      </c:spPr>
    </c:title>
    <c:autoTitleDeleted val="0"/>
    <c:plotArea>
      <c:layout>
        <c:manualLayout>
          <c:layoutTarget val="inner"/>
          <c:xMode val="edge"/>
          <c:yMode val="edge"/>
          <c:x val="7.2429906542056083E-2"/>
          <c:y val="7.8864353312302835E-2"/>
          <c:w val="0.91822429906542069"/>
          <c:h val="0.5646372935705215"/>
        </c:manualLayout>
      </c:layout>
      <c:lineChart>
        <c:grouping val="standard"/>
        <c:varyColors val="0"/>
        <c:ser>
          <c:idx val="0"/>
          <c:order val="0"/>
          <c:tx>
            <c:strRef>
              <c:f>'[1]FA-128P'!$F$14</c:f>
              <c:strCache>
                <c:ptCount val="1"/>
                <c:pt idx="0">
                  <c:v>No / Double Marking </c:v>
                </c:pt>
              </c:strCache>
            </c:strRef>
          </c:tx>
          <c:spPr>
            <a:ln w="55000" cap="flat" cmpd="thickThin" algn="ctr">
              <a:solidFill>
                <a:schemeClr val="accent2"/>
              </a:solidFill>
              <a:prstDash val="solid"/>
            </a:ln>
            <a:effectLst/>
          </c:spPr>
          <c:marker>
            <c:symbol val="diamond"/>
            <c:size val="5"/>
            <c:spPr>
              <a:solidFill>
                <a:schemeClr val="lt1"/>
              </a:solidFill>
              <a:ln w="55000" cap="flat" cmpd="thickThin" algn="ctr">
                <a:solidFill>
                  <a:schemeClr val="accent2"/>
                </a:solidFill>
                <a:prstDash val="solid"/>
              </a:ln>
              <a:effectLst/>
            </c:spPr>
          </c:marker>
          <c:cat>
            <c:strRef>
              <c:f>'[1]FA-128P'!$G$1:$AB$1</c:f>
              <c:strCache>
                <c:ptCount val="22"/>
                <c:pt idx="0">
                  <c:v>Jan '10</c:v>
                </c:pt>
                <c:pt idx="1">
                  <c:v>Feb '10</c:v>
                </c:pt>
                <c:pt idx="2">
                  <c:v>Mar '10</c:v>
                </c:pt>
                <c:pt idx="3">
                  <c:v>Apr '10</c:v>
                </c:pt>
                <c:pt idx="4">
                  <c:v>May '10</c:v>
                </c:pt>
                <c:pt idx="5">
                  <c:v>June '10</c:v>
                </c:pt>
                <c:pt idx="6">
                  <c:v>July '10</c:v>
                </c:pt>
                <c:pt idx="7">
                  <c:v>Aug '10</c:v>
                </c:pt>
                <c:pt idx="8">
                  <c:v>Sept '10</c:v>
                </c:pt>
                <c:pt idx="9">
                  <c:v>Oct '10</c:v>
                </c:pt>
                <c:pt idx="10">
                  <c:v>Nov '10</c:v>
                </c:pt>
                <c:pt idx="11">
                  <c:v>Dec '10</c:v>
                </c:pt>
                <c:pt idx="12">
                  <c:v>Jan '11</c:v>
                </c:pt>
                <c:pt idx="13">
                  <c:v>Feb '11</c:v>
                </c:pt>
                <c:pt idx="14">
                  <c:v>Mar '11</c:v>
                </c:pt>
                <c:pt idx="15">
                  <c:v>Apr '11</c:v>
                </c:pt>
                <c:pt idx="16">
                  <c:v>May '11</c:v>
                </c:pt>
                <c:pt idx="17">
                  <c:v>June '11</c:v>
                </c:pt>
                <c:pt idx="18">
                  <c:v>July '11</c:v>
                </c:pt>
                <c:pt idx="19">
                  <c:v>Aug '11</c:v>
                </c:pt>
                <c:pt idx="20">
                  <c:v>Sept '11</c:v>
                </c:pt>
                <c:pt idx="21">
                  <c:v>Oct '11</c:v>
                </c:pt>
              </c:strCache>
            </c:strRef>
          </c:cat>
          <c:val>
            <c:numRef>
              <c:f>'[1]FA-128P'!$G$14:$AB$14</c:f>
              <c:numCache>
                <c:formatCode>General</c:formatCode>
                <c:ptCount val="22"/>
                <c:pt idx="0">
                  <c:v>0</c:v>
                </c:pt>
                <c:pt idx="1">
                  <c:v>0</c:v>
                </c:pt>
                <c:pt idx="2">
                  <c:v>0</c:v>
                </c:pt>
                <c:pt idx="3">
                  <c:v>0</c:v>
                </c:pt>
                <c:pt idx="4">
                  <c:v>0</c:v>
                </c:pt>
                <c:pt idx="5">
                  <c:v>1</c:v>
                </c:pt>
                <c:pt idx="6">
                  <c:v>0</c:v>
                </c:pt>
                <c:pt idx="7">
                  <c:v>0</c:v>
                </c:pt>
                <c:pt idx="8">
                  <c:v>0</c:v>
                </c:pt>
                <c:pt idx="9">
                  <c:v>0</c:v>
                </c:pt>
                <c:pt idx="10">
                  <c:v>0</c:v>
                </c:pt>
                <c:pt idx="11">
                  <c:v>0</c:v>
                </c:pt>
                <c:pt idx="12">
                  <c:v>0</c:v>
                </c:pt>
                <c:pt idx="13">
                  <c:v>0</c:v>
                </c:pt>
                <c:pt idx="14">
                  <c:v>0</c:v>
                </c:pt>
                <c:pt idx="15">
                  <c:v>0</c:v>
                </c:pt>
                <c:pt idx="16">
                  <c:v>0</c:v>
                </c:pt>
                <c:pt idx="17">
                  <c:v>0</c:v>
                </c:pt>
                <c:pt idx="18">
                  <c:v>1</c:v>
                </c:pt>
                <c:pt idx="19">
                  <c:v>1</c:v>
                </c:pt>
                <c:pt idx="20">
                  <c:v>1</c:v>
                </c:pt>
                <c:pt idx="21">
                  <c:v>1</c:v>
                </c:pt>
              </c:numCache>
            </c:numRef>
          </c:val>
          <c:smooth val="0"/>
        </c:ser>
        <c:dLbls>
          <c:showLegendKey val="0"/>
          <c:showVal val="0"/>
          <c:showCatName val="0"/>
          <c:showSerName val="0"/>
          <c:showPercent val="0"/>
          <c:showBubbleSize val="0"/>
        </c:dLbls>
        <c:marker val="1"/>
        <c:smooth val="0"/>
        <c:axId val="88308352"/>
        <c:axId val="88314624"/>
      </c:lineChart>
      <c:catAx>
        <c:axId val="88308352"/>
        <c:scaling>
          <c:orientation val="minMax"/>
        </c:scaling>
        <c:delete val="0"/>
        <c:axPos val="b"/>
        <c:numFmt formatCode="General" sourceLinked="1"/>
        <c:majorTickMark val="out"/>
        <c:minorTickMark val="none"/>
        <c:tickLblPos val="nextTo"/>
        <c:spPr>
          <a:ln w="3175">
            <a:solidFill>
              <a:srgbClr val="000000"/>
            </a:solidFill>
            <a:prstDash val="solid"/>
          </a:ln>
        </c:spPr>
        <c:txPr>
          <a:bodyPr rot="-5400000" vert="horz"/>
          <a:lstStyle/>
          <a:p>
            <a:pPr>
              <a:defRPr sz="1600" b="0" i="0" u="none" strike="noStrike" baseline="0">
                <a:solidFill>
                  <a:srgbClr val="FFFF00"/>
                </a:solidFill>
                <a:latin typeface="+mn-lt"/>
                <a:ea typeface="Gulim"/>
                <a:cs typeface="Gulim"/>
              </a:defRPr>
            </a:pPr>
            <a:endParaRPr lang="en-US"/>
          </a:p>
        </c:txPr>
        <c:crossAx val="88314624"/>
        <c:crosses val="autoZero"/>
        <c:auto val="1"/>
        <c:lblAlgn val="ctr"/>
        <c:lblOffset val="100"/>
        <c:tickLblSkip val="1"/>
        <c:tickMarkSkip val="1"/>
        <c:noMultiLvlLbl val="0"/>
      </c:catAx>
      <c:valAx>
        <c:axId val="88314624"/>
        <c:scaling>
          <c:orientation val="minMax"/>
          <c:max val="3"/>
          <c:min val="0"/>
        </c:scaling>
        <c:delete val="0"/>
        <c:axPos val="l"/>
        <c:majorGridlines>
          <c:spPr>
            <a:ln w="3175">
              <a:solidFill>
                <a:srgbClr val="000000"/>
              </a:solidFill>
              <a:prstDash val="sysDash"/>
            </a:ln>
          </c:spPr>
        </c:majorGridlines>
        <c:title>
          <c:tx>
            <c:rich>
              <a:bodyPr rot="0" vert="horz"/>
              <a:lstStyle/>
              <a:p>
                <a:pPr algn="ctr">
                  <a:defRPr sz="1800" b="0" i="1" u="none" strike="noStrike" baseline="0">
                    <a:solidFill>
                      <a:srgbClr val="FFFF00"/>
                    </a:solidFill>
                    <a:latin typeface="Times New Roman" pitchFamily="18" charset="0"/>
                    <a:ea typeface="Gulim"/>
                    <a:cs typeface="Times New Roman" pitchFamily="18" charset="0"/>
                  </a:defRPr>
                </a:pPr>
                <a:r>
                  <a:rPr lang="en-US" sz="1800" b="0" i="1">
                    <a:solidFill>
                      <a:srgbClr val="FFFF00"/>
                    </a:solidFill>
                    <a:latin typeface="Times New Roman" pitchFamily="18" charset="0"/>
                    <a:cs typeface="Times New Roman" pitchFamily="18" charset="0"/>
                  </a:rPr>
                  <a:t>Qty (Pn)</a:t>
                </a:r>
              </a:p>
            </c:rich>
          </c:tx>
          <c:layout>
            <c:manualLayout>
              <c:xMode val="edge"/>
              <c:yMode val="edge"/>
              <c:x val="7.2429906542056083E-2"/>
              <c:y val="1.5772870662460577E-2"/>
            </c:manualLayout>
          </c:layout>
          <c:overlay val="0"/>
          <c:spPr>
            <a:noFill/>
            <a:ln w="25400">
              <a:noFill/>
            </a:ln>
          </c:spPr>
        </c:title>
        <c:numFmt formatCode="0.0" sourceLinked="0"/>
        <c:majorTickMark val="out"/>
        <c:minorTickMark val="none"/>
        <c:tickLblPos val="nextTo"/>
        <c:spPr>
          <a:ln w="3175">
            <a:solidFill>
              <a:srgbClr val="000000"/>
            </a:solidFill>
            <a:prstDash val="solid"/>
          </a:ln>
        </c:spPr>
        <c:txPr>
          <a:bodyPr rot="0" vert="horz"/>
          <a:lstStyle/>
          <a:p>
            <a:pPr>
              <a:defRPr sz="1600" b="0" i="0" u="none" strike="noStrike" baseline="0">
                <a:solidFill>
                  <a:srgbClr val="FFFF00"/>
                </a:solidFill>
                <a:latin typeface="+mn-lt"/>
                <a:ea typeface="Gulim"/>
                <a:cs typeface="Gulim"/>
              </a:defRPr>
            </a:pPr>
            <a:endParaRPr lang="en-US"/>
          </a:p>
        </c:txPr>
        <c:crossAx val="88308352"/>
        <c:crosses val="autoZero"/>
        <c:crossBetween val="between"/>
        <c:majorUnit val="1"/>
      </c:valAx>
      <c:spPr>
        <a:noFill/>
        <a:ln w="25400">
          <a:noFill/>
        </a:ln>
      </c:spPr>
    </c:plotArea>
    <c:plotVisOnly val="1"/>
    <c:dispBlanksAs val="gap"/>
    <c:showDLblsOverMax val="0"/>
  </c:chart>
  <c:spPr>
    <a:noFill/>
    <a:ln w="3175">
      <a:noFill/>
      <a:prstDash val="solid"/>
    </a:ln>
  </c:spPr>
  <c:txPr>
    <a:bodyPr/>
    <a:lstStyle/>
    <a:p>
      <a:pPr>
        <a:defRPr sz="825" b="0" i="0" u="none" strike="noStrike" baseline="0">
          <a:solidFill>
            <a:srgbClr val="000000"/>
          </a:solidFill>
          <a:latin typeface="Gulim"/>
          <a:ea typeface="Gulim"/>
          <a:cs typeface="Gulim"/>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400" b="1" i="1" u="none" strike="noStrike" baseline="0">
                <a:solidFill>
                  <a:srgbClr val="C00000"/>
                </a:solidFill>
                <a:latin typeface="Times New Roman" pitchFamily="18" charset="0"/>
                <a:ea typeface="Gulim"/>
                <a:cs typeface="Times New Roman" pitchFamily="18" charset="0"/>
              </a:defRPr>
            </a:pPr>
            <a:r>
              <a:rPr lang="en-US" sz="2400" i="1">
                <a:solidFill>
                  <a:srgbClr val="C00000"/>
                </a:solidFill>
                <a:latin typeface="Times New Roman" pitchFamily="18" charset="0"/>
                <a:cs typeface="Times New Roman" pitchFamily="18" charset="0"/>
              </a:rPr>
              <a:t>No / Double Marking - FA20HP </a:t>
            </a:r>
          </a:p>
        </c:rich>
      </c:tx>
      <c:layout>
        <c:manualLayout>
          <c:xMode val="edge"/>
          <c:yMode val="edge"/>
          <c:x val="0.30841121495327112"/>
          <c:y val="1.5772870662460577E-2"/>
        </c:manualLayout>
      </c:layout>
      <c:overlay val="0"/>
      <c:spPr>
        <a:noFill/>
        <a:ln w="25400">
          <a:noFill/>
        </a:ln>
      </c:spPr>
    </c:title>
    <c:autoTitleDeleted val="0"/>
    <c:plotArea>
      <c:layout>
        <c:manualLayout>
          <c:layoutTarget val="inner"/>
          <c:xMode val="edge"/>
          <c:yMode val="edge"/>
          <c:x val="7.2429906542056083E-2"/>
          <c:y val="7.8864353312302835E-2"/>
          <c:w val="0.91822429906542069"/>
          <c:h val="0.49780028524580106"/>
        </c:manualLayout>
      </c:layout>
      <c:lineChart>
        <c:grouping val="standard"/>
        <c:varyColors val="0"/>
        <c:ser>
          <c:idx val="0"/>
          <c:order val="0"/>
          <c:tx>
            <c:strRef>
              <c:f>'[1]FA-20HP'!$F$14</c:f>
              <c:strCache>
                <c:ptCount val="1"/>
                <c:pt idx="0">
                  <c:v>No / Double Marking </c:v>
                </c:pt>
              </c:strCache>
            </c:strRef>
          </c:tx>
          <c:spPr>
            <a:ln w="55000" cap="flat" cmpd="thickThin" algn="ctr">
              <a:solidFill>
                <a:schemeClr val="accent2"/>
              </a:solidFill>
              <a:prstDash val="solid"/>
            </a:ln>
            <a:effectLst/>
          </c:spPr>
          <c:marker>
            <c:symbol val="diamond"/>
            <c:size val="5"/>
            <c:spPr>
              <a:solidFill>
                <a:schemeClr val="lt1"/>
              </a:solidFill>
              <a:ln w="55000" cap="flat" cmpd="thickThin" algn="ctr">
                <a:solidFill>
                  <a:schemeClr val="accent2"/>
                </a:solidFill>
                <a:prstDash val="solid"/>
              </a:ln>
              <a:effectLst/>
            </c:spPr>
          </c:marker>
          <c:cat>
            <c:strRef>
              <c:f>'[1]FA-20HP'!$G$1:$AB$1</c:f>
              <c:strCache>
                <c:ptCount val="22"/>
                <c:pt idx="0">
                  <c:v>Jan '10</c:v>
                </c:pt>
                <c:pt idx="1">
                  <c:v>Feb '10</c:v>
                </c:pt>
                <c:pt idx="2">
                  <c:v>Mar '10</c:v>
                </c:pt>
                <c:pt idx="3">
                  <c:v>Apr '10</c:v>
                </c:pt>
                <c:pt idx="4">
                  <c:v>May '10</c:v>
                </c:pt>
                <c:pt idx="5">
                  <c:v>June '10</c:v>
                </c:pt>
                <c:pt idx="6">
                  <c:v>July '10</c:v>
                </c:pt>
                <c:pt idx="7">
                  <c:v>Aug '10</c:v>
                </c:pt>
                <c:pt idx="8">
                  <c:v>Sept '10</c:v>
                </c:pt>
                <c:pt idx="9">
                  <c:v>Oct '10</c:v>
                </c:pt>
                <c:pt idx="10">
                  <c:v>Nov '10</c:v>
                </c:pt>
                <c:pt idx="11">
                  <c:v>Dec '10</c:v>
                </c:pt>
                <c:pt idx="12">
                  <c:v>Jan '11</c:v>
                </c:pt>
                <c:pt idx="13">
                  <c:v>Feb '11</c:v>
                </c:pt>
                <c:pt idx="14">
                  <c:v>Mar '11</c:v>
                </c:pt>
                <c:pt idx="15">
                  <c:v>Apr '11</c:v>
                </c:pt>
                <c:pt idx="16">
                  <c:v>May '11</c:v>
                </c:pt>
                <c:pt idx="17">
                  <c:v>June '11</c:v>
                </c:pt>
                <c:pt idx="18">
                  <c:v>July '11</c:v>
                </c:pt>
                <c:pt idx="19">
                  <c:v>Aug '11</c:v>
                </c:pt>
                <c:pt idx="20">
                  <c:v>Sept '11</c:v>
                </c:pt>
                <c:pt idx="21">
                  <c:v>Oct '11</c:v>
                </c:pt>
              </c:strCache>
            </c:strRef>
          </c:cat>
          <c:val>
            <c:numRef>
              <c:f>'[1]FA-20HP'!$G$14:$AB$14</c:f>
              <c:numCache>
                <c:formatCode>General</c:formatCode>
                <c:ptCount val="22"/>
                <c:pt idx="0">
                  <c:v>0</c:v>
                </c:pt>
                <c:pt idx="1">
                  <c:v>0</c:v>
                </c:pt>
                <c:pt idx="2">
                  <c:v>0</c:v>
                </c:pt>
                <c:pt idx="3">
                  <c:v>0</c:v>
                </c:pt>
                <c:pt idx="4">
                  <c:v>0</c:v>
                </c:pt>
                <c:pt idx="5">
                  <c:v>0</c:v>
                </c:pt>
                <c:pt idx="6">
                  <c:v>0</c:v>
                </c:pt>
                <c:pt idx="7">
                  <c:v>0</c:v>
                </c:pt>
                <c:pt idx="8">
                  <c:v>0</c:v>
                </c:pt>
                <c:pt idx="9">
                  <c:v>0</c:v>
                </c:pt>
                <c:pt idx="10">
                  <c:v>0</c:v>
                </c:pt>
                <c:pt idx="11">
                  <c:v>1</c:v>
                </c:pt>
                <c:pt idx="12">
                  <c:v>0</c:v>
                </c:pt>
                <c:pt idx="13">
                  <c:v>0</c:v>
                </c:pt>
                <c:pt idx="14">
                  <c:v>0</c:v>
                </c:pt>
                <c:pt idx="15">
                  <c:v>0</c:v>
                </c:pt>
                <c:pt idx="16">
                  <c:v>0</c:v>
                </c:pt>
                <c:pt idx="17">
                  <c:v>0</c:v>
                </c:pt>
                <c:pt idx="18">
                  <c:v>0</c:v>
                </c:pt>
                <c:pt idx="19">
                  <c:v>0</c:v>
                </c:pt>
                <c:pt idx="20">
                  <c:v>0</c:v>
                </c:pt>
                <c:pt idx="21">
                  <c:v>0</c:v>
                </c:pt>
              </c:numCache>
            </c:numRef>
          </c:val>
          <c:smooth val="0"/>
        </c:ser>
        <c:dLbls>
          <c:showLegendKey val="0"/>
          <c:showVal val="0"/>
          <c:showCatName val="0"/>
          <c:showSerName val="0"/>
          <c:showPercent val="0"/>
          <c:showBubbleSize val="0"/>
        </c:dLbls>
        <c:marker val="1"/>
        <c:smooth val="0"/>
        <c:axId val="89981312"/>
        <c:axId val="89983232"/>
      </c:lineChart>
      <c:catAx>
        <c:axId val="89981312"/>
        <c:scaling>
          <c:orientation val="minMax"/>
        </c:scaling>
        <c:delete val="0"/>
        <c:axPos val="b"/>
        <c:numFmt formatCode="General" sourceLinked="1"/>
        <c:majorTickMark val="out"/>
        <c:minorTickMark val="none"/>
        <c:tickLblPos val="nextTo"/>
        <c:spPr>
          <a:ln w="3175">
            <a:solidFill>
              <a:srgbClr val="000000"/>
            </a:solidFill>
            <a:prstDash val="solid"/>
          </a:ln>
        </c:spPr>
        <c:txPr>
          <a:bodyPr rot="-5400000" vert="horz"/>
          <a:lstStyle/>
          <a:p>
            <a:pPr>
              <a:defRPr sz="1600" b="0" i="0" u="none" strike="noStrike" baseline="0">
                <a:solidFill>
                  <a:srgbClr val="FFFF00"/>
                </a:solidFill>
                <a:latin typeface="+mn-lt"/>
                <a:ea typeface="Gulim"/>
                <a:cs typeface="Gulim"/>
              </a:defRPr>
            </a:pPr>
            <a:endParaRPr lang="en-US"/>
          </a:p>
        </c:txPr>
        <c:crossAx val="89983232"/>
        <c:crosses val="autoZero"/>
        <c:auto val="1"/>
        <c:lblAlgn val="ctr"/>
        <c:lblOffset val="100"/>
        <c:tickLblSkip val="1"/>
        <c:tickMarkSkip val="1"/>
        <c:noMultiLvlLbl val="0"/>
      </c:catAx>
      <c:valAx>
        <c:axId val="89983232"/>
        <c:scaling>
          <c:orientation val="minMax"/>
          <c:max val="3"/>
          <c:min val="0"/>
        </c:scaling>
        <c:delete val="0"/>
        <c:axPos val="l"/>
        <c:majorGridlines>
          <c:spPr>
            <a:ln w="3175">
              <a:solidFill>
                <a:srgbClr val="000000"/>
              </a:solidFill>
              <a:prstDash val="sysDash"/>
            </a:ln>
          </c:spPr>
        </c:majorGridlines>
        <c:title>
          <c:tx>
            <c:rich>
              <a:bodyPr rot="0" vert="horz"/>
              <a:lstStyle/>
              <a:p>
                <a:pPr algn="ctr">
                  <a:defRPr sz="1800" b="0" i="1" u="none" strike="noStrike" baseline="0">
                    <a:solidFill>
                      <a:srgbClr val="FFFF00"/>
                    </a:solidFill>
                    <a:latin typeface="Times New Roman" pitchFamily="18" charset="0"/>
                    <a:ea typeface="Gulim"/>
                    <a:cs typeface="Times New Roman" pitchFamily="18" charset="0"/>
                  </a:defRPr>
                </a:pPr>
                <a:r>
                  <a:rPr lang="en-US" sz="1800" b="0" i="1">
                    <a:solidFill>
                      <a:srgbClr val="FFFF00"/>
                    </a:solidFill>
                    <a:latin typeface="Times New Roman" pitchFamily="18" charset="0"/>
                    <a:cs typeface="Times New Roman" pitchFamily="18" charset="0"/>
                  </a:rPr>
                  <a:t>Qty (Pn)</a:t>
                </a:r>
              </a:p>
            </c:rich>
          </c:tx>
          <c:layout>
            <c:manualLayout>
              <c:xMode val="edge"/>
              <c:yMode val="edge"/>
              <c:x val="7.2429906542056083E-2"/>
              <c:y val="1.5772870662460577E-2"/>
            </c:manualLayout>
          </c:layout>
          <c:overlay val="0"/>
          <c:spPr>
            <a:noFill/>
            <a:ln w="25400">
              <a:noFill/>
            </a:ln>
          </c:spPr>
        </c:title>
        <c:numFmt formatCode="0.0" sourceLinked="0"/>
        <c:majorTickMark val="out"/>
        <c:minorTickMark val="none"/>
        <c:tickLblPos val="nextTo"/>
        <c:spPr>
          <a:ln w="3175">
            <a:solidFill>
              <a:srgbClr val="000000"/>
            </a:solidFill>
            <a:prstDash val="solid"/>
          </a:ln>
        </c:spPr>
        <c:txPr>
          <a:bodyPr rot="0" vert="horz"/>
          <a:lstStyle/>
          <a:p>
            <a:pPr>
              <a:defRPr sz="1600" b="0" i="0" u="none" strike="noStrike" baseline="0">
                <a:solidFill>
                  <a:srgbClr val="FFFF00"/>
                </a:solidFill>
                <a:latin typeface="+mn-lt"/>
                <a:ea typeface="Gulim"/>
                <a:cs typeface="Gulim"/>
              </a:defRPr>
            </a:pPr>
            <a:endParaRPr lang="en-US"/>
          </a:p>
        </c:txPr>
        <c:crossAx val="89981312"/>
        <c:crosses val="autoZero"/>
        <c:crossBetween val="between"/>
        <c:majorUnit val="1"/>
      </c:valAx>
      <c:spPr>
        <a:noFill/>
        <a:ln w="25400">
          <a:noFill/>
        </a:ln>
      </c:spPr>
    </c:plotArea>
    <c:plotVisOnly val="1"/>
    <c:dispBlanksAs val="gap"/>
    <c:showDLblsOverMax val="0"/>
  </c:chart>
  <c:spPr>
    <a:noFill/>
    <a:ln w="3175">
      <a:noFill/>
      <a:prstDash val="solid"/>
    </a:ln>
  </c:spPr>
  <c:txPr>
    <a:bodyPr/>
    <a:lstStyle/>
    <a:p>
      <a:pPr>
        <a:defRPr sz="825" b="0" i="0" u="none" strike="noStrike" baseline="0">
          <a:solidFill>
            <a:srgbClr val="000000"/>
          </a:solidFill>
          <a:latin typeface="Gulim"/>
          <a:ea typeface="Gulim"/>
          <a:cs typeface="Gulim"/>
        </a:defRPr>
      </a:pPr>
      <a:endParaRPr lang="en-US"/>
    </a:p>
  </c:txPr>
  <c:externalData r:id="rId1">
    <c:autoUpdate val="0"/>
  </c:externalData>
</c:chartSpace>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2"/>
      </p:bgRef>
    </p:bg>
    <p:spTree>
      <p:nvGrpSpPr>
        <p:cNvPr id="1" name=""/>
        <p:cNvGrpSpPr/>
        <p:nvPr/>
      </p:nvGrpSpPr>
      <p:grpSpPr>
        <a:xfrm>
          <a:off x="0" y="0"/>
          <a:ext cx="0" cy="0"/>
          <a:chOff x="0" y="0"/>
          <a:chExt cx="0" cy="0"/>
        </a:xfrm>
      </p:grpSpPr>
      <p:pic>
        <p:nvPicPr>
          <p:cNvPr id="9" name="Picture 8" descr="Moonlight title.png"/>
          <p:cNvPicPr>
            <a:picLocks noChangeAspect="1"/>
          </p:cNvPicPr>
          <p:nvPr/>
        </p:nvPicPr>
        <p:blipFill>
          <a:blip r:embed="rId2" cstate="print"/>
          <a:srcRect l="6765" r="4151" b="4117"/>
          <a:stretch>
            <a:fillRect/>
          </a:stretch>
        </p:blipFill>
        <p:spPr>
          <a:xfrm>
            <a:off x="0" y="0"/>
            <a:ext cx="9144000" cy="6859302"/>
          </a:xfrm>
          <a:prstGeom prst="rect">
            <a:avLst/>
          </a:prstGeom>
        </p:spPr>
      </p:pic>
      <p:sp>
        <p:nvSpPr>
          <p:cNvPr id="2" name="Title 1"/>
          <p:cNvSpPr>
            <a:spLocks noGrp="1"/>
          </p:cNvSpPr>
          <p:nvPr>
            <p:ph type="ctrTitle"/>
          </p:nvPr>
        </p:nvSpPr>
        <p:spPr>
          <a:xfrm>
            <a:off x="762000" y="1752600"/>
            <a:ext cx="5410200" cy="1801906"/>
          </a:xfrm>
        </p:spPr>
        <p:txBody>
          <a:bodyPr vert="horz" lIns="91440" tIns="45720" rIns="91440" bIns="45720" rtlCol="0" anchor="b" anchorCtr="0">
            <a:normAutofit/>
          </a:bodyPr>
          <a:lstStyle>
            <a:lvl1pPr algn="l" defTabSz="914400" rtl="0" eaLnBrk="1" latinLnBrk="0" hangingPunct="1">
              <a:spcBef>
                <a:spcPct val="0"/>
              </a:spcBef>
              <a:buNone/>
              <a:defRPr sz="4400" kern="120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447800" y="3733800"/>
            <a:ext cx="4724400" cy="1676400"/>
          </a:xfrm>
        </p:spPr>
        <p:txBody>
          <a:bodyPr>
            <a:normAutofit/>
          </a:bodyPr>
          <a:lstStyle>
            <a:lvl1pPr marL="0" indent="0" algn="l">
              <a:buNone/>
              <a:defRPr sz="2200" kern="1200">
                <a:gradFill>
                  <a:gsLst>
                    <a:gs pos="0">
                      <a:schemeClr val="bg1"/>
                    </a:gs>
                    <a:gs pos="90000">
                      <a:schemeClr val="bg2">
                        <a:lumMod val="90000"/>
                      </a:schemeClr>
                    </a:gs>
                  </a:gsLst>
                  <a:lin ang="5400000" scaled="0"/>
                </a:gra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6858000" y="6347908"/>
            <a:ext cx="2133600" cy="182880"/>
          </a:xfrm>
        </p:spPr>
        <p:txBody>
          <a:bodyPr/>
          <a:lstStyle>
            <a:lvl1pPr algn="r">
              <a:defRPr>
                <a:solidFill>
                  <a:schemeClr val="bg2"/>
                </a:solidFill>
              </a:defRPr>
            </a:lvl1pPr>
          </a:lstStyle>
          <a:p>
            <a:fld id="{2158A6DD-FDE1-4831-8981-A9FD98A6C5F0}" type="datetimeFigureOut">
              <a:rPr lang="en-US" smtClean="0"/>
              <a:pPr/>
              <a:t>12/16/2011</a:t>
            </a:fld>
            <a:endParaRPr lang="en-US"/>
          </a:p>
        </p:txBody>
      </p:sp>
      <p:sp>
        <p:nvSpPr>
          <p:cNvPr id="5" name="Footer Placeholder 4"/>
          <p:cNvSpPr>
            <a:spLocks noGrp="1"/>
          </p:cNvSpPr>
          <p:nvPr>
            <p:ph type="ftr" sz="quarter" idx="11"/>
          </p:nvPr>
        </p:nvSpPr>
        <p:spPr>
          <a:xfrm>
            <a:off x="6096000" y="6544234"/>
            <a:ext cx="2895600" cy="182880"/>
          </a:xfrm>
        </p:spPr>
        <p:txBody>
          <a:bodyPr/>
          <a:lstStyle>
            <a:lvl1pPr algn="r">
              <a:defRPr>
                <a:solidFill>
                  <a:schemeClr val="bg2"/>
                </a:solidFill>
              </a:defRPr>
            </a:lvl1pPr>
          </a:lstStyle>
          <a:p>
            <a:endParaRPr lang="en-US"/>
          </a:p>
        </p:txBody>
      </p:sp>
      <p:sp>
        <p:nvSpPr>
          <p:cNvPr id="6" name="Slide Number Placeholder 5"/>
          <p:cNvSpPr>
            <a:spLocks noGrp="1"/>
          </p:cNvSpPr>
          <p:nvPr>
            <p:ph type="sldNum" sz="quarter" idx="12"/>
          </p:nvPr>
        </p:nvSpPr>
        <p:spPr>
          <a:xfrm>
            <a:off x="228600" y="6511960"/>
            <a:ext cx="1066800" cy="215154"/>
          </a:xfrm>
        </p:spPr>
        <p:txBody>
          <a:bodyPr/>
          <a:lstStyle>
            <a:lvl1pPr>
              <a:defRPr>
                <a:solidFill>
                  <a:schemeClr val="bg2"/>
                </a:solidFill>
              </a:defRPr>
            </a:lvl1pPr>
          </a:lstStyle>
          <a:p>
            <a:fld id="{9465DC2B-8351-4CE9-ABE6-FE93FFC5F70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1976438" y="1981201"/>
            <a:ext cx="5325315" cy="38413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158A6DD-FDE1-4831-8981-A9FD98A6C5F0}" type="datetimeFigureOut">
              <a:rPr lang="en-US" smtClean="0"/>
              <a:pPr/>
              <a:t>12/16/2011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65DC2B-8351-4CE9-ABE6-FE93FFC5F70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6600" y="793751"/>
            <a:ext cx="1371600" cy="50419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976438" y="793751"/>
            <a:ext cx="4500562" cy="5041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158A6DD-FDE1-4831-8981-A9FD98A6C5F0}" type="datetimeFigureOut">
              <a:rPr lang="en-US" smtClean="0"/>
              <a:pPr/>
              <a:t>12/16/2011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65DC2B-8351-4CE9-ABE6-FE93FFC5F70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158A6DD-FDE1-4831-8981-A9FD98A6C5F0}" type="datetimeFigureOut">
              <a:rPr lang="en-US" smtClean="0"/>
              <a:pPr/>
              <a:t>12/16/2011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65DC2B-8351-4CE9-ABE6-FE93FFC5F70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2"/>
      </p:bgRef>
    </p:bg>
    <p:spTree>
      <p:nvGrpSpPr>
        <p:cNvPr id="1" name=""/>
        <p:cNvGrpSpPr/>
        <p:nvPr/>
      </p:nvGrpSpPr>
      <p:grpSpPr>
        <a:xfrm>
          <a:off x="0" y="0"/>
          <a:ext cx="0" cy="0"/>
          <a:chOff x="0" y="0"/>
          <a:chExt cx="0" cy="0"/>
        </a:xfrm>
      </p:grpSpPr>
      <p:pic>
        <p:nvPicPr>
          <p:cNvPr id="8" name="Picture 7" descr="moonlight section.png"/>
          <p:cNvPicPr>
            <a:picLocks noChangeAspect="1"/>
          </p:cNvPicPr>
          <p:nvPr/>
        </p:nvPicPr>
        <p:blipFill>
          <a:blip r:embed="rId2" cstate="print"/>
          <a:srcRect l="6389" r="4959" b="27051"/>
          <a:stretch>
            <a:fillRect/>
          </a:stretch>
        </p:blipFill>
        <p:spPr>
          <a:xfrm>
            <a:off x="0" y="0"/>
            <a:ext cx="9144000" cy="6858709"/>
          </a:xfrm>
          <a:prstGeom prst="rect">
            <a:avLst/>
          </a:prstGeom>
        </p:spPr>
      </p:pic>
      <p:sp>
        <p:nvSpPr>
          <p:cNvPr id="2" name="Title 1"/>
          <p:cNvSpPr>
            <a:spLocks noGrp="1"/>
          </p:cNvSpPr>
          <p:nvPr>
            <p:ph type="title"/>
          </p:nvPr>
        </p:nvSpPr>
        <p:spPr>
          <a:xfrm>
            <a:off x="685800" y="2438400"/>
            <a:ext cx="7772400" cy="1362075"/>
          </a:xfrm>
        </p:spPr>
        <p:txBody>
          <a:bodyPr vert="horz" lIns="91440" tIns="45720" rIns="91440" bIns="45720" rtlCol="0" anchor="b" anchorCtr="0">
            <a:normAutofit/>
          </a:bodyPr>
          <a:lstStyle>
            <a:lvl1pPr algn="ctr" defTabSz="914400" rtl="0" eaLnBrk="1" latinLnBrk="0" hangingPunct="1">
              <a:spcBef>
                <a:spcPct val="0"/>
              </a:spcBef>
              <a:buNone/>
              <a:defRPr sz="4400" kern="120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685800" y="3886200"/>
            <a:ext cx="7772400" cy="941294"/>
          </a:xfrm>
        </p:spPr>
        <p:txBody>
          <a:bodyPr anchor="t" anchorCtr="0">
            <a:normAutofit/>
          </a:bodyPr>
          <a:lstStyle>
            <a:lvl1pPr marL="0" indent="0" algn="ctr">
              <a:buNone/>
              <a:defRPr sz="2000" kern="1200">
                <a:gradFill>
                  <a:gsLst>
                    <a:gs pos="0">
                      <a:schemeClr val="bg1"/>
                    </a:gs>
                    <a:gs pos="90000">
                      <a:schemeClr val="bg2">
                        <a:lumMod val="90000"/>
                      </a:schemeClr>
                    </a:gs>
                  </a:gsLst>
                  <a:lin ang="5400000" scaled="0"/>
                </a:gra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58A6DD-FDE1-4831-8981-A9FD98A6C5F0}" type="datetimeFigureOut">
              <a:rPr lang="en-US" smtClean="0"/>
              <a:pPr/>
              <a:t>12/16/2011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65DC2B-8351-4CE9-ABE6-FE93FFC5F70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10" name="Picture 9" descr="moonlight - two content.png"/>
          <p:cNvPicPr>
            <a:picLocks noChangeAspect="1"/>
          </p:cNvPicPr>
          <p:nvPr/>
        </p:nvPicPr>
        <p:blipFill>
          <a:blip r:embed="rId2" cstate="print"/>
          <a:srcRect l="2281" t="1035" r="4562"/>
          <a:stretch>
            <a:fillRect/>
          </a:stretch>
        </p:blipFill>
        <p:spPr>
          <a:xfrm>
            <a:off x="0" y="0"/>
            <a:ext cx="9144000" cy="6854302"/>
          </a:xfrm>
          <a:prstGeom prst="rect">
            <a:avLst/>
          </a:prstGeom>
        </p:spPr>
      </p:pic>
      <p:sp>
        <p:nvSpPr>
          <p:cNvPr id="2" name="Title 1"/>
          <p:cNvSpPr>
            <a:spLocks noGrp="1"/>
          </p:cNvSpPr>
          <p:nvPr>
            <p:ph type="title"/>
          </p:nvPr>
        </p:nvSpPr>
        <p:spPr>
          <a:xfrm>
            <a:off x="1981200" y="792162"/>
            <a:ext cx="6019799" cy="808038"/>
          </a:xfrm>
        </p:spPr>
        <p:txBody>
          <a:bodyPr/>
          <a:lstStyle/>
          <a:p>
            <a:r>
              <a:rPr lang="en-US" smtClean="0"/>
              <a:t>Click to edit Master title style</a:t>
            </a:r>
            <a:endParaRPr/>
          </a:p>
        </p:txBody>
      </p:sp>
      <p:sp>
        <p:nvSpPr>
          <p:cNvPr id="3" name="Content Placeholder 2"/>
          <p:cNvSpPr>
            <a:spLocks noGrp="1"/>
          </p:cNvSpPr>
          <p:nvPr>
            <p:ph sz="half" idx="1"/>
          </p:nvPr>
        </p:nvSpPr>
        <p:spPr>
          <a:xfrm>
            <a:off x="1976438" y="2003425"/>
            <a:ext cx="2971800" cy="3832226"/>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5029200" y="2003425"/>
            <a:ext cx="2971800" cy="383222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158A6DD-FDE1-4831-8981-A9FD98A6C5F0}" type="datetimeFigureOut">
              <a:rPr lang="en-US" smtClean="0"/>
              <a:pPr/>
              <a:t>12/16/2011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65DC2B-8351-4CE9-ABE6-FE93FFC5F70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pic>
        <p:nvPicPr>
          <p:cNvPr id="10" name="Picture 9" descr="moonlight - two content.png"/>
          <p:cNvPicPr>
            <a:picLocks noChangeAspect="1"/>
          </p:cNvPicPr>
          <p:nvPr/>
        </p:nvPicPr>
        <p:blipFill>
          <a:blip r:embed="rId2" cstate="print"/>
          <a:srcRect l="2281" t="1035" r="4562"/>
          <a:stretch>
            <a:fillRect/>
          </a:stretch>
        </p:blipFill>
        <p:spPr>
          <a:xfrm>
            <a:off x="0" y="0"/>
            <a:ext cx="9144000" cy="6854302"/>
          </a:xfrm>
          <a:prstGeom prst="rect">
            <a:avLst/>
          </a:prstGeom>
        </p:spPr>
      </p:pic>
      <p:sp>
        <p:nvSpPr>
          <p:cNvPr id="2" name="Title 1"/>
          <p:cNvSpPr>
            <a:spLocks noGrp="1"/>
          </p:cNvSpPr>
          <p:nvPr>
            <p:ph type="title"/>
          </p:nvPr>
        </p:nvSpPr>
        <p:spPr>
          <a:xfrm>
            <a:off x="1981200" y="792162"/>
            <a:ext cx="6019799" cy="808038"/>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981200" y="1700960"/>
            <a:ext cx="2971800" cy="750887"/>
          </a:xfrm>
        </p:spPr>
        <p:txBody>
          <a:bodyPr anchor="ctr" anchorCtr="0">
            <a:noAutofit/>
          </a:bodyPr>
          <a:lstStyle>
            <a:lvl1pPr marL="0" indent="0" algn="ctr">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981200" y="2541494"/>
            <a:ext cx="2971800" cy="3294156"/>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5029199" y="1700960"/>
            <a:ext cx="2971800" cy="750887"/>
          </a:xfrm>
        </p:spPr>
        <p:txBody>
          <a:bodyPr anchor="ctr" anchorCtr="0">
            <a:noAutofit/>
          </a:bodyPr>
          <a:lstStyle>
            <a:lvl1pPr marL="0" indent="0" algn="ctr">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29200" y="2541494"/>
            <a:ext cx="2971800" cy="3294156"/>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158A6DD-FDE1-4831-8981-A9FD98A6C5F0}" type="datetimeFigureOut">
              <a:rPr lang="en-US" smtClean="0"/>
              <a:pPr/>
              <a:t>12/16/2011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65DC2B-8351-4CE9-ABE6-FE93FFC5F70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158A6DD-FDE1-4831-8981-A9FD98A6C5F0}" type="datetimeFigureOut">
              <a:rPr lang="en-US" smtClean="0"/>
              <a:pPr/>
              <a:t>12/16/2011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65DC2B-8351-4CE9-ABE6-FE93FFC5F70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58A6DD-FDE1-4831-8981-A9FD98A6C5F0}" type="datetimeFigureOut">
              <a:rPr lang="en-US" smtClean="0"/>
              <a:pPr/>
              <a:t>12/16/2011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65DC2B-8351-4CE9-ABE6-FE93FFC5F70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8" name="Picture 7" descr="moonlight - two content.png"/>
          <p:cNvPicPr>
            <a:picLocks noChangeAspect="1"/>
          </p:cNvPicPr>
          <p:nvPr/>
        </p:nvPicPr>
        <p:blipFill>
          <a:blip r:embed="rId2" cstate="print"/>
          <a:srcRect l="2281" t="1035" r="4562"/>
          <a:stretch>
            <a:fillRect/>
          </a:stretch>
        </p:blipFill>
        <p:spPr>
          <a:xfrm>
            <a:off x="0" y="0"/>
            <a:ext cx="9144000" cy="6854302"/>
          </a:xfrm>
          <a:prstGeom prst="rect">
            <a:avLst/>
          </a:prstGeom>
        </p:spPr>
      </p:pic>
      <p:sp>
        <p:nvSpPr>
          <p:cNvPr id="2" name="Title 1"/>
          <p:cNvSpPr>
            <a:spLocks noGrp="1"/>
          </p:cNvSpPr>
          <p:nvPr>
            <p:ph type="title"/>
          </p:nvPr>
        </p:nvSpPr>
        <p:spPr>
          <a:xfrm>
            <a:off x="301752" y="1033272"/>
            <a:ext cx="1298448" cy="2624328"/>
          </a:xfrm>
        </p:spPr>
        <p:txBody>
          <a:bodyPr anchor="t" anchorCtr="0"/>
          <a:lstStyle>
            <a:lvl1pPr algn="l">
              <a:defRPr sz="2000" b="1"/>
            </a:lvl1pPr>
          </a:lstStyle>
          <a:p>
            <a:r>
              <a:rPr lang="en-US" smtClean="0"/>
              <a:t>Click to edit Master title style</a:t>
            </a:r>
            <a:endParaRPr/>
          </a:p>
        </p:txBody>
      </p:sp>
      <p:sp>
        <p:nvSpPr>
          <p:cNvPr id="3" name="Content Placeholder 2"/>
          <p:cNvSpPr>
            <a:spLocks noGrp="1"/>
          </p:cNvSpPr>
          <p:nvPr>
            <p:ph idx="1"/>
          </p:nvPr>
        </p:nvSpPr>
        <p:spPr>
          <a:xfrm>
            <a:off x="2133600" y="1371600"/>
            <a:ext cx="4953000" cy="38862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baseline="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127248" y="5486400"/>
            <a:ext cx="4498848" cy="75895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58A6DD-FDE1-4831-8981-A9FD98A6C5F0}" type="datetimeFigureOut">
              <a:rPr lang="en-US" smtClean="0"/>
              <a:pPr/>
              <a:t>12/16/2011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65DC2B-8351-4CE9-ABE6-FE93FFC5F70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8" name="Picture 7" descr="moonlight - two content.png"/>
          <p:cNvPicPr>
            <a:picLocks noChangeAspect="1"/>
          </p:cNvPicPr>
          <p:nvPr/>
        </p:nvPicPr>
        <p:blipFill>
          <a:blip r:embed="rId2" cstate="print"/>
          <a:srcRect l="2281" t="1035" r="4562"/>
          <a:stretch>
            <a:fillRect/>
          </a:stretch>
        </p:blipFill>
        <p:spPr>
          <a:xfrm>
            <a:off x="0" y="0"/>
            <a:ext cx="9144000" cy="6854302"/>
          </a:xfrm>
          <a:prstGeom prst="rect">
            <a:avLst/>
          </a:prstGeom>
        </p:spPr>
      </p:pic>
      <p:sp>
        <p:nvSpPr>
          <p:cNvPr id="2" name="Title 1"/>
          <p:cNvSpPr>
            <a:spLocks noGrp="1"/>
          </p:cNvSpPr>
          <p:nvPr>
            <p:ph type="title"/>
          </p:nvPr>
        </p:nvSpPr>
        <p:spPr>
          <a:xfrm>
            <a:off x="304800" y="1033462"/>
            <a:ext cx="1295400" cy="2624138"/>
          </a:xfrm>
        </p:spPr>
        <p:txBody>
          <a:bodyPr anchor="t" anchorCtr="0"/>
          <a:lstStyle>
            <a:lvl1pPr algn="l">
              <a:defRPr sz="2000" b="1"/>
            </a:lvl1pPr>
          </a:lstStyle>
          <a:p>
            <a:r>
              <a:rPr lang="en-US" smtClean="0"/>
              <a:t>Click to edit Master title style</a:t>
            </a:r>
            <a:endParaRPr/>
          </a:p>
        </p:txBody>
      </p:sp>
      <p:sp>
        <p:nvSpPr>
          <p:cNvPr id="3" name="Picture Placeholder 2"/>
          <p:cNvSpPr>
            <a:spLocks noGrp="1"/>
          </p:cNvSpPr>
          <p:nvPr>
            <p:ph type="pic" idx="1"/>
          </p:nvPr>
        </p:nvSpPr>
        <p:spPr>
          <a:xfrm>
            <a:off x="1905000" y="914400"/>
            <a:ext cx="5486400" cy="4495800"/>
          </a:xfrm>
          <a:prstGeom prst="ellipse">
            <a:avLst/>
          </a:prstGeom>
          <a:effectLst>
            <a:innerShdw blurRad="254000">
              <a:schemeClr val="tx1"/>
            </a:innerShdw>
            <a:softEdge rad="1270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3124200" y="5486400"/>
            <a:ext cx="4495800" cy="76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58A6DD-FDE1-4831-8981-A9FD98A6C5F0}" type="datetimeFigureOut">
              <a:rPr lang="en-US" smtClean="0"/>
              <a:pPr/>
              <a:t>12/16/2011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65DC2B-8351-4CE9-ABE6-FE93FFC5F70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12" name="Picture 11" descr="moonlight master 2.png"/>
          <p:cNvPicPr>
            <a:picLocks noChangeAspect="1"/>
          </p:cNvPicPr>
          <p:nvPr/>
        </p:nvPicPr>
        <p:blipFill>
          <a:blip r:embed="rId13" cstate="print"/>
          <a:srcRect l="2391" t="1099" r="1988"/>
          <a:stretch>
            <a:fillRect/>
          </a:stretch>
        </p:blipFill>
        <p:spPr>
          <a:xfrm>
            <a:off x="0" y="0"/>
            <a:ext cx="9144000" cy="6858000"/>
          </a:xfrm>
          <a:prstGeom prst="rect">
            <a:avLst/>
          </a:prstGeom>
        </p:spPr>
      </p:pic>
      <p:sp>
        <p:nvSpPr>
          <p:cNvPr id="2" name="Title Placeholder 1"/>
          <p:cNvSpPr>
            <a:spLocks noGrp="1"/>
          </p:cNvSpPr>
          <p:nvPr>
            <p:ph type="title"/>
          </p:nvPr>
        </p:nvSpPr>
        <p:spPr>
          <a:xfrm>
            <a:off x="1981201" y="792162"/>
            <a:ext cx="5311562" cy="808038"/>
          </a:xfrm>
          <a:prstGeom prst="rect">
            <a:avLst/>
          </a:prstGeom>
        </p:spPr>
        <p:txBody>
          <a:bodyPr vert="horz" lIns="91440" tIns="45720" rIns="91440" bIns="45720" rtlCol="0" anchor="ctr">
            <a:normAutofit/>
          </a:bodyPr>
          <a:lstStyle/>
          <a:p>
            <a:r>
              <a:rPr lang="en-US" smtClean="0"/>
              <a:t>Click to edit Master title style</a:t>
            </a:r>
            <a:endParaRPr/>
          </a:p>
        </p:txBody>
      </p:sp>
      <p:sp>
        <p:nvSpPr>
          <p:cNvPr id="3" name="Text Placeholder 2"/>
          <p:cNvSpPr>
            <a:spLocks noGrp="1"/>
          </p:cNvSpPr>
          <p:nvPr>
            <p:ph type="body" idx="1"/>
          </p:nvPr>
        </p:nvSpPr>
        <p:spPr>
          <a:xfrm>
            <a:off x="2286000" y="1981201"/>
            <a:ext cx="5015753" cy="38413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228600" y="6347908"/>
            <a:ext cx="2133600" cy="182880"/>
          </a:xfrm>
          <a:prstGeom prst="rect">
            <a:avLst/>
          </a:prstGeom>
        </p:spPr>
        <p:txBody>
          <a:bodyPr vert="horz" lIns="91440" tIns="45720" rIns="91440" bIns="45720" rtlCol="0" anchor="ctr"/>
          <a:lstStyle>
            <a:lvl1pPr algn="l">
              <a:defRPr sz="1100">
                <a:solidFill>
                  <a:schemeClr val="bg2"/>
                </a:solidFill>
              </a:defRPr>
            </a:lvl1pPr>
          </a:lstStyle>
          <a:p>
            <a:fld id="{2158A6DD-FDE1-4831-8981-A9FD98A6C5F0}" type="datetimeFigureOut">
              <a:rPr lang="en-US" smtClean="0"/>
              <a:pPr/>
              <a:t>12/16/2011</a:t>
            </a:fld>
            <a:endParaRPr lang="en-US"/>
          </a:p>
        </p:txBody>
      </p:sp>
      <p:sp>
        <p:nvSpPr>
          <p:cNvPr id="5" name="Footer Placeholder 4"/>
          <p:cNvSpPr>
            <a:spLocks noGrp="1"/>
          </p:cNvSpPr>
          <p:nvPr>
            <p:ph type="ftr" sz="quarter" idx="3"/>
          </p:nvPr>
        </p:nvSpPr>
        <p:spPr>
          <a:xfrm>
            <a:off x="228600" y="6544234"/>
            <a:ext cx="2895600" cy="182880"/>
          </a:xfrm>
          <a:prstGeom prst="rect">
            <a:avLst/>
          </a:prstGeom>
        </p:spPr>
        <p:txBody>
          <a:bodyPr vert="horz" lIns="91440" tIns="45720" rIns="91440" bIns="45720" rtlCol="0" anchor="ctr"/>
          <a:lstStyle>
            <a:lvl1pPr algn="l">
              <a:defRPr sz="1100">
                <a:solidFill>
                  <a:schemeClr val="bg2"/>
                </a:solidFill>
              </a:defRPr>
            </a:lvl1pPr>
          </a:lstStyle>
          <a:p>
            <a:endParaRPr lang="en-US"/>
          </a:p>
        </p:txBody>
      </p:sp>
      <p:sp>
        <p:nvSpPr>
          <p:cNvPr id="6" name="Slide Number Placeholder 5"/>
          <p:cNvSpPr>
            <a:spLocks noGrp="1"/>
          </p:cNvSpPr>
          <p:nvPr>
            <p:ph type="sldNum" sz="quarter" idx="4"/>
          </p:nvPr>
        </p:nvSpPr>
        <p:spPr>
          <a:xfrm>
            <a:off x="228600" y="6033246"/>
            <a:ext cx="1066800" cy="215154"/>
          </a:xfrm>
          <a:prstGeom prst="rect">
            <a:avLst/>
          </a:prstGeom>
        </p:spPr>
        <p:txBody>
          <a:bodyPr vert="horz" lIns="91440" tIns="45720" rIns="91440" bIns="45720" rtlCol="0" anchor="ctr"/>
          <a:lstStyle>
            <a:lvl1pPr algn="l">
              <a:defRPr sz="1300">
                <a:solidFill>
                  <a:schemeClr val="bg2"/>
                </a:solidFill>
              </a:defRPr>
            </a:lvl1pPr>
          </a:lstStyle>
          <a:p>
            <a:fld id="{9465DC2B-8351-4CE9-ABE6-FE93FFC5F70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3600" kern="120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defRPr>
      </a:lvl1pPr>
    </p:titleStyle>
    <p:bodyStyle>
      <a:lvl1pPr marL="228600" indent="-228600" algn="l" defTabSz="914400" rtl="0" eaLnBrk="1" latinLnBrk="0" hangingPunct="1">
        <a:spcBef>
          <a:spcPts val="1200"/>
        </a:spcBef>
        <a:buClr>
          <a:schemeClr val="bg2"/>
        </a:buClr>
        <a:buFontTx/>
        <a:buBlip>
          <a:blip r:embed="rId14"/>
        </a:buBlip>
        <a:defRPr sz="2200" kern="1200">
          <a:gradFill>
            <a:gsLst>
              <a:gs pos="0">
                <a:schemeClr val="bg1"/>
              </a:gs>
              <a:gs pos="90000">
                <a:schemeClr val="bg2">
                  <a:lumMod val="90000"/>
                </a:schemeClr>
              </a:gs>
            </a:gsLst>
            <a:lin ang="5400000" scaled="0"/>
          </a:gradFill>
          <a:latin typeface="+mn-lt"/>
          <a:ea typeface="+mn-ea"/>
          <a:cs typeface="+mn-cs"/>
        </a:defRPr>
      </a:lvl1pPr>
      <a:lvl2pPr marL="457200" indent="-228600" algn="l" defTabSz="914400" rtl="0" eaLnBrk="1" latinLnBrk="0" hangingPunct="1">
        <a:spcBef>
          <a:spcPts val="1200"/>
        </a:spcBef>
        <a:buFontTx/>
        <a:buBlip>
          <a:blip r:embed="rId15"/>
        </a:buBlip>
        <a:defRPr sz="2000" kern="1200">
          <a:gradFill>
            <a:gsLst>
              <a:gs pos="0">
                <a:schemeClr val="bg1"/>
              </a:gs>
              <a:gs pos="90000">
                <a:schemeClr val="bg2">
                  <a:lumMod val="90000"/>
                </a:schemeClr>
              </a:gs>
            </a:gsLst>
            <a:lin ang="5400000" scaled="0"/>
          </a:gradFill>
          <a:latin typeface="+mn-lt"/>
          <a:ea typeface="+mn-ea"/>
          <a:cs typeface="+mn-cs"/>
        </a:defRPr>
      </a:lvl2pPr>
      <a:lvl3pPr marL="685800" indent="-228600" algn="l" defTabSz="914400" rtl="0" eaLnBrk="1" latinLnBrk="0" hangingPunct="1">
        <a:spcBef>
          <a:spcPts val="1200"/>
        </a:spcBef>
        <a:buFontTx/>
        <a:buBlip>
          <a:blip r:embed="rId15"/>
        </a:buBlip>
        <a:defRPr sz="2000" kern="1200">
          <a:gradFill>
            <a:gsLst>
              <a:gs pos="0">
                <a:schemeClr val="bg1"/>
              </a:gs>
              <a:gs pos="90000">
                <a:schemeClr val="bg2">
                  <a:lumMod val="90000"/>
                </a:schemeClr>
              </a:gs>
            </a:gsLst>
            <a:lin ang="5400000" scaled="0"/>
          </a:gradFill>
          <a:latin typeface="+mn-lt"/>
          <a:ea typeface="+mn-ea"/>
          <a:cs typeface="+mn-cs"/>
        </a:defRPr>
      </a:lvl3pPr>
      <a:lvl4pPr marL="914400" indent="-228600" algn="l" defTabSz="914400" rtl="0" eaLnBrk="1" latinLnBrk="0" hangingPunct="1">
        <a:spcBef>
          <a:spcPts val="1200"/>
        </a:spcBef>
        <a:buFontTx/>
        <a:buBlip>
          <a:blip r:embed="rId15"/>
        </a:buBlip>
        <a:defRPr sz="2000" kern="1200">
          <a:gradFill>
            <a:gsLst>
              <a:gs pos="0">
                <a:schemeClr val="bg1"/>
              </a:gs>
              <a:gs pos="90000">
                <a:schemeClr val="bg2">
                  <a:lumMod val="90000"/>
                </a:schemeClr>
              </a:gs>
            </a:gsLst>
            <a:lin ang="5400000" scaled="0"/>
          </a:gradFill>
          <a:latin typeface="+mn-lt"/>
          <a:ea typeface="+mn-ea"/>
          <a:cs typeface="+mn-cs"/>
        </a:defRPr>
      </a:lvl4pPr>
      <a:lvl5pPr marL="1143000" indent="-228600" algn="l" defTabSz="914400" rtl="0" eaLnBrk="1" latinLnBrk="0" hangingPunct="1">
        <a:spcBef>
          <a:spcPts val="1200"/>
        </a:spcBef>
        <a:buFontTx/>
        <a:buBlip>
          <a:blip r:embed="rId15"/>
        </a:buBlip>
        <a:defRPr sz="2000" kern="1200">
          <a:gradFill>
            <a:gsLst>
              <a:gs pos="0">
                <a:schemeClr val="bg1"/>
              </a:gs>
              <a:gs pos="90000">
                <a:schemeClr val="bg2">
                  <a:lumMod val="90000"/>
                </a:schemeClr>
              </a:gs>
            </a:gsLst>
            <a:lin ang="5400000" scaled="0"/>
          </a:gradFill>
          <a:latin typeface="+mn-lt"/>
          <a:ea typeface="+mn-ea"/>
          <a:cs typeface="+mn-cs"/>
        </a:defRPr>
      </a:lvl5pPr>
      <a:lvl6pPr marL="1371600" indent="-228600" algn="l" defTabSz="914400" rtl="0" eaLnBrk="1" latinLnBrk="0" hangingPunct="1">
        <a:spcBef>
          <a:spcPts val="1200"/>
        </a:spcBef>
        <a:buClrTx/>
        <a:buFont typeface="Arial" pitchFamily="34" charset="0"/>
        <a:buChar char="•"/>
        <a:defRPr sz="1800" kern="1200">
          <a:gradFill>
            <a:gsLst>
              <a:gs pos="0">
                <a:schemeClr val="bg1"/>
              </a:gs>
              <a:gs pos="90000">
                <a:schemeClr val="bg2">
                  <a:lumMod val="90000"/>
                </a:schemeClr>
              </a:gs>
            </a:gsLst>
            <a:lin ang="5400000" scaled="0"/>
          </a:gradFill>
          <a:latin typeface="+mn-lt"/>
          <a:ea typeface="+mn-ea"/>
          <a:cs typeface="+mn-cs"/>
        </a:defRPr>
      </a:lvl6pPr>
      <a:lvl7pPr marL="1600200" indent="-228600" algn="l" defTabSz="914400" rtl="0" eaLnBrk="1" latinLnBrk="0" hangingPunct="1">
        <a:spcBef>
          <a:spcPts val="1200"/>
        </a:spcBef>
        <a:buClrTx/>
        <a:buFont typeface="Arial" pitchFamily="34" charset="0"/>
        <a:buChar char="•"/>
        <a:defRPr sz="1800" kern="1200">
          <a:gradFill>
            <a:gsLst>
              <a:gs pos="0">
                <a:schemeClr val="bg1"/>
              </a:gs>
              <a:gs pos="90000">
                <a:schemeClr val="bg2">
                  <a:lumMod val="90000"/>
                </a:schemeClr>
              </a:gs>
            </a:gsLst>
            <a:lin ang="5400000" scaled="0"/>
          </a:gradFill>
          <a:latin typeface="+mn-lt"/>
          <a:ea typeface="+mn-ea"/>
          <a:cs typeface="+mn-cs"/>
        </a:defRPr>
      </a:lvl7pPr>
      <a:lvl8pPr marL="1828800" indent="-228600" algn="l" defTabSz="914400" rtl="0" eaLnBrk="1" latinLnBrk="0" hangingPunct="1">
        <a:spcBef>
          <a:spcPts val="1200"/>
        </a:spcBef>
        <a:buClrTx/>
        <a:buFont typeface="Arial" pitchFamily="34" charset="0"/>
        <a:buChar char="•"/>
        <a:defRPr sz="1800" kern="1200" baseline="0">
          <a:gradFill>
            <a:gsLst>
              <a:gs pos="0">
                <a:schemeClr val="bg1"/>
              </a:gs>
              <a:gs pos="90000">
                <a:schemeClr val="bg2">
                  <a:lumMod val="90000"/>
                </a:schemeClr>
              </a:gs>
            </a:gsLst>
            <a:lin ang="5400000" scaled="0"/>
          </a:gradFill>
          <a:latin typeface="+mn-lt"/>
          <a:ea typeface="+mn-ea"/>
          <a:cs typeface="+mn-cs"/>
        </a:defRPr>
      </a:lvl8pPr>
      <a:lvl9pPr marL="2057400" indent="-228600" algn="l" defTabSz="914400" rtl="0" eaLnBrk="1" latinLnBrk="0" hangingPunct="1">
        <a:spcBef>
          <a:spcPts val="1200"/>
        </a:spcBef>
        <a:buClrTx/>
        <a:buFont typeface="Arial" pitchFamily="34" charset="0"/>
        <a:buChar char="•"/>
        <a:defRPr sz="1800" kern="1200" baseline="0">
          <a:gradFill>
            <a:gsLst>
              <a:gs pos="0">
                <a:schemeClr val="bg1"/>
              </a:gs>
              <a:gs pos="90000">
                <a:schemeClr val="bg2">
                  <a:lumMod val="90000"/>
                </a:schemeClr>
              </a:gs>
            </a:gsLst>
            <a:lin ang="5400000" scaled="0"/>
          </a:gra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bmp"/><Relationship Id="rId2" Type="http://schemas.openxmlformats.org/officeDocument/2006/relationships/image" Target="../media/image28.b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bmp"/><Relationship Id="rId2" Type="http://schemas.openxmlformats.org/officeDocument/2006/relationships/image" Target="../media/image30.b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bmp"/><Relationship Id="rId2" Type="http://schemas.openxmlformats.org/officeDocument/2006/relationships/image" Target="../media/image32.b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pn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Taping OAI</a:t>
            </a:r>
            <a:endParaRPr lang="en-US" dirty="0"/>
          </a:p>
        </p:txBody>
      </p:sp>
      <p:sp>
        <p:nvSpPr>
          <p:cNvPr id="3" name="Subtitle 2"/>
          <p:cNvSpPr>
            <a:spLocks noGrp="1"/>
          </p:cNvSpPr>
          <p:nvPr>
            <p:ph type="subTitle" idx="1"/>
          </p:nvPr>
        </p:nvSpPr>
        <p:spPr>
          <a:xfrm>
            <a:off x="857224" y="3429000"/>
            <a:ext cx="4724400" cy="1676400"/>
          </a:xfrm>
        </p:spPr>
        <p:txBody>
          <a:bodyPr/>
          <a:lstStyle/>
          <a:p>
            <a:r>
              <a:rPr lang="en-US" dirty="0" smtClean="0"/>
              <a:t>Process Improvement…</a:t>
            </a:r>
          </a:p>
          <a:p>
            <a:endParaRPr lang="en-US" dirty="0"/>
          </a:p>
        </p:txBody>
      </p:sp>
      <p:sp>
        <p:nvSpPr>
          <p:cNvPr id="4" name="TextBox 3"/>
          <p:cNvSpPr txBox="1"/>
          <p:nvPr/>
        </p:nvSpPr>
        <p:spPr>
          <a:xfrm>
            <a:off x="5572132" y="5929330"/>
            <a:ext cx="3286148" cy="369332"/>
          </a:xfrm>
          <a:prstGeom prst="rect">
            <a:avLst/>
          </a:prstGeom>
          <a:noFill/>
        </p:spPr>
        <p:txBody>
          <a:bodyPr wrap="square" rtlCol="0">
            <a:spAutoFit/>
          </a:bodyPr>
          <a:lstStyle/>
          <a:p>
            <a:pPr algn="r"/>
            <a:r>
              <a:rPr lang="en-US" dirty="0" smtClean="0"/>
              <a:t>By Zulhisham Tan – S1609</a:t>
            </a:r>
            <a:endParaRPr lang="en-US" dirty="0"/>
          </a:p>
        </p:txBody>
      </p:sp>
      <p:sp>
        <p:nvSpPr>
          <p:cNvPr id="5" name="TextBox 4"/>
          <p:cNvSpPr txBox="1"/>
          <p:nvPr/>
        </p:nvSpPr>
        <p:spPr>
          <a:xfrm>
            <a:off x="5572132" y="6202940"/>
            <a:ext cx="3286148" cy="369332"/>
          </a:xfrm>
          <a:prstGeom prst="rect">
            <a:avLst/>
          </a:prstGeom>
          <a:noFill/>
        </p:spPr>
        <p:txBody>
          <a:bodyPr wrap="square" rtlCol="0">
            <a:spAutoFit/>
          </a:bodyPr>
          <a:lstStyle/>
          <a:p>
            <a:pPr algn="r"/>
            <a:r>
              <a:rPr lang="en-US" dirty="0" smtClean="0">
                <a:solidFill>
                  <a:schemeClr val="bg1">
                    <a:lumMod val="50000"/>
                    <a:lumOff val="50000"/>
                  </a:schemeClr>
                </a:solidFill>
              </a:rPr>
              <a:t>15</a:t>
            </a:r>
            <a:r>
              <a:rPr lang="en-US" baseline="30000" dirty="0" smtClean="0">
                <a:solidFill>
                  <a:schemeClr val="bg1">
                    <a:lumMod val="50000"/>
                    <a:lumOff val="50000"/>
                  </a:schemeClr>
                </a:solidFill>
              </a:rPr>
              <a:t>th</a:t>
            </a:r>
            <a:r>
              <a:rPr lang="en-US" dirty="0" smtClean="0">
                <a:solidFill>
                  <a:schemeClr val="bg1">
                    <a:lumMod val="50000"/>
                    <a:lumOff val="50000"/>
                  </a:schemeClr>
                </a:solidFill>
              </a:rPr>
              <a:t> December 2011</a:t>
            </a:r>
            <a:endParaRPr lang="en-US" dirty="0">
              <a:solidFill>
                <a:schemeClr val="bg1">
                  <a:lumMod val="50000"/>
                  <a:lumOff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ppt_w"/>
                                          </p:val>
                                        </p:tav>
                                        <p:tav tm="100000">
                                          <p:val>
                                            <p:strVal val="#ppt_w"/>
                                          </p:val>
                                        </p:tav>
                                      </p:tavLst>
                                    </p:anim>
                                    <p:anim calcmode="lin" valueType="num">
                                      <p:cBhvr>
                                        <p:cTn id="8" dur="500" fill="hold"/>
                                        <p:tgtEl>
                                          <p:spTgt spid="4"/>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strVal val="4*#ppt_w"/>
                                          </p:val>
                                        </p:tav>
                                        <p:tav tm="100000">
                                          <p:val>
                                            <p:strVal val="#ppt_w"/>
                                          </p:val>
                                        </p:tav>
                                      </p:tavLst>
                                    </p:anim>
                                    <p:anim calcmode="lin" valueType="num">
                                      <p:cBhvr>
                                        <p:cTn id="13" dur="500" fill="hold"/>
                                        <p:tgtEl>
                                          <p:spTgt spid="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 name="Table 57"/>
          <p:cNvGraphicFramePr>
            <a:graphicFrameLocks noGrp="1"/>
          </p:cNvGraphicFramePr>
          <p:nvPr>
            <p:extLst>
              <p:ext uri="{D42A27DB-BD31-4B8C-83A1-F6EECF244321}">
                <p14:modId xmlns:p14="http://schemas.microsoft.com/office/powerpoint/2010/main" val="3860968684"/>
              </p:ext>
            </p:extLst>
          </p:nvPr>
        </p:nvGraphicFramePr>
        <p:xfrm>
          <a:off x="107504" y="571480"/>
          <a:ext cx="8928992" cy="6075579"/>
        </p:xfrm>
        <a:graphic>
          <a:graphicData uri="http://schemas.openxmlformats.org/drawingml/2006/table">
            <a:tbl>
              <a:tblPr firstRow="1" bandRow="1">
                <a:tableStyleId>{073A0DAA-6AF3-43AB-8588-CEC1D06C72B9}</a:tableStyleId>
              </a:tblPr>
              <a:tblGrid>
                <a:gridCol w="2306656"/>
                <a:gridCol w="2083432"/>
                <a:gridCol w="2009024"/>
                <a:gridCol w="1264940"/>
                <a:gridCol w="1264940"/>
              </a:tblGrid>
              <a:tr h="407565">
                <a:tc rowSpan="2">
                  <a:txBody>
                    <a:bodyPr/>
                    <a:lstStyle/>
                    <a:p>
                      <a:pPr algn="ctr"/>
                      <a:r>
                        <a:rPr lang="en-US" sz="2000" b="0" dirty="0" smtClean="0"/>
                        <a:t>Inspection Type</a:t>
                      </a:r>
                      <a:endParaRPr lang="en-US" sz="2000" b="0" dirty="0"/>
                    </a:p>
                  </a:txBody>
                  <a:tcPr anchor="ctr"/>
                </a:tc>
                <a:tc gridSpan="2">
                  <a:txBody>
                    <a:bodyPr/>
                    <a:lstStyle/>
                    <a:p>
                      <a:pPr algn="ctr"/>
                      <a:r>
                        <a:rPr lang="en-US" sz="2000" b="0" dirty="0" smtClean="0"/>
                        <a:t>Cycle Time = 0.19 sec</a:t>
                      </a:r>
                      <a:endParaRPr lang="en-US" sz="2000" b="0" dirty="0"/>
                    </a:p>
                  </a:txBody>
                  <a:tcPr/>
                </a:tc>
                <a:tc hMerge="1">
                  <a:txBody>
                    <a:bodyPr/>
                    <a:lstStyle/>
                    <a:p>
                      <a:endParaRPr lang="en-US" dirty="0"/>
                    </a:p>
                  </a:txBody>
                  <a:tcPr/>
                </a:tc>
                <a:tc gridSpan="2">
                  <a:txBody>
                    <a:bodyPr/>
                    <a:lstStyle/>
                    <a:p>
                      <a:pPr algn="ctr"/>
                      <a:r>
                        <a:rPr lang="en-US" b="0" dirty="0" smtClean="0"/>
                        <a:t>Cycle Time = 0.28 sec</a:t>
                      </a:r>
                      <a:endParaRPr lang="en-US" b="0" dirty="0"/>
                    </a:p>
                  </a:txBody>
                  <a:tcPr/>
                </a:tc>
                <a:tc hMerge="1">
                  <a:txBody>
                    <a:bodyPr/>
                    <a:lstStyle/>
                    <a:p>
                      <a:endParaRPr lang="en-US" dirty="0"/>
                    </a:p>
                  </a:txBody>
                  <a:tcPr/>
                </a:tc>
              </a:tr>
              <a:tr h="407565">
                <a:tc vMerge="1">
                  <a:txBody>
                    <a:bodyPr/>
                    <a:lstStyle/>
                    <a:p>
                      <a:endParaRPr lang="en-US" dirty="0"/>
                    </a:p>
                  </a:txBody>
                  <a:tcPr/>
                </a:tc>
                <a:tc>
                  <a:txBody>
                    <a:bodyPr/>
                    <a:lstStyle/>
                    <a:p>
                      <a:pPr algn="ctr"/>
                      <a:r>
                        <a:rPr lang="en-US" b="1" i="1" dirty="0" smtClean="0">
                          <a:solidFill>
                            <a:srgbClr val="C00000"/>
                          </a:solidFill>
                        </a:rPr>
                        <a:t>FA-128P</a:t>
                      </a:r>
                      <a:endParaRPr lang="en-US" b="1" i="1" dirty="0">
                        <a:solidFill>
                          <a:srgbClr val="C00000"/>
                        </a:solidFill>
                      </a:endParaRPr>
                    </a:p>
                  </a:txBody>
                  <a:tcPr/>
                </a:tc>
                <a:tc>
                  <a:txBody>
                    <a:bodyPr/>
                    <a:lstStyle/>
                    <a:p>
                      <a:pPr algn="ctr"/>
                      <a:r>
                        <a:rPr lang="en-US" b="1" i="1" dirty="0" smtClean="0">
                          <a:solidFill>
                            <a:srgbClr val="C00000"/>
                          </a:solidFill>
                        </a:rPr>
                        <a:t>FA-20HP</a:t>
                      </a:r>
                      <a:endParaRPr lang="en-US" b="1" i="1" dirty="0">
                        <a:solidFill>
                          <a:srgbClr val="C00000"/>
                        </a:solidFill>
                      </a:endParaRPr>
                    </a:p>
                  </a:txBody>
                  <a:tcPr/>
                </a:tc>
                <a:tc>
                  <a:txBody>
                    <a:bodyPr/>
                    <a:lstStyle/>
                    <a:p>
                      <a:pPr algn="ctr"/>
                      <a:r>
                        <a:rPr lang="en-US" b="1" i="1" dirty="0" smtClean="0">
                          <a:solidFill>
                            <a:srgbClr val="C00000"/>
                          </a:solidFill>
                        </a:rPr>
                        <a:t>FA-128P</a:t>
                      </a:r>
                      <a:endParaRPr lang="en-US" b="1" i="1" dirty="0">
                        <a:solidFill>
                          <a:srgbClr val="C00000"/>
                        </a:solidFill>
                      </a:endParaRPr>
                    </a:p>
                  </a:txBody>
                  <a:tcPr/>
                </a:tc>
                <a:tc>
                  <a:txBody>
                    <a:bodyPr/>
                    <a:lstStyle/>
                    <a:p>
                      <a:pPr algn="ctr"/>
                      <a:r>
                        <a:rPr lang="en-US" b="1" i="1" dirty="0" smtClean="0">
                          <a:solidFill>
                            <a:srgbClr val="C00000"/>
                          </a:solidFill>
                        </a:rPr>
                        <a:t>FA-20HP</a:t>
                      </a:r>
                      <a:endParaRPr lang="en-US" b="1" i="1" dirty="0">
                        <a:solidFill>
                          <a:srgbClr val="C00000"/>
                        </a:solidFill>
                      </a:endParaRPr>
                    </a:p>
                  </a:txBody>
                  <a:tcPr/>
                </a:tc>
              </a:tr>
              <a:tr h="435481">
                <a:tc>
                  <a:txBody>
                    <a:bodyPr/>
                    <a:lstStyle/>
                    <a:p>
                      <a:r>
                        <a:rPr lang="en-US" dirty="0" smtClean="0"/>
                        <a:t>Frequency Mixing</a:t>
                      </a:r>
                      <a:endParaRPr lang="en-US" dirty="0"/>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r>
              <a:tr h="435481">
                <a:tc>
                  <a:txBody>
                    <a:bodyPr/>
                    <a:lstStyle/>
                    <a:p>
                      <a:r>
                        <a:rPr lang="en-US" dirty="0" smtClean="0"/>
                        <a:t>CL Mixing</a:t>
                      </a:r>
                      <a:endParaRPr lang="en-US" dirty="0"/>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r>
              <a:tr h="435481">
                <a:tc>
                  <a:txBody>
                    <a:bodyPr/>
                    <a:lstStyle/>
                    <a:p>
                      <a:r>
                        <a:rPr lang="en-US" dirty="0" smtClean="0">
                          <a:solidFill>
                            <a:srgbClr val="FF0000"/>
                          </a:solidFill>
                        </a:rPr>
                        <a:t>Mixing </a:t>
                      </a:r>
                      <a:r>
                        <a:rPr lang="en-US" dirty="0" err="1" smtClean="0">
                          <a:solidFill>
                            <a:srgbClr val="FF0000"/>
                          </a:solidFill>
                        </a:rPr>
                        <a:t>Weekcode</a:t>
                      </a:r>
                      <a:endParaRPr lang="en-US" dirty="0">
                        <a:solidFill>
                          <a:srgbClr val="FF0000"/>
                        </a:solidFill>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r>
              <a:tr h="435481">
                <a:tc>
                  <a:txBody>
                    <a:bodyPr/>
                    <a:lstStyle/>
                    <a:p>
                      <a:r>
                        <a:rPr lang="en-US" dirty="0" err="1" smtClean="0">
                          <a:solidFill>
                            <a:srgbClr val="FF0000"/>
                          </a:solidFill>
                        </a:rPr>
                        <a:t>Weekcode</a:t>
                      </a:r>
                      <a:r>
                        <a:rPr lang="en-US" dirty="0" smtClean="0">
                          <a:solidFill>
                            <a:srgbClr val="FF0000"/>
                          </a:solidFill>
                        </a:rPr>
                        <a:t> Jumping</a:t>
                      </a:r>
                      <a:endParaRPr lang="en-US" dirty="0">
                        <a:solidFill>
                          <a:srgbClr val="FF0000"/>
                        </a:solidFill>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r>
              <a:tr h="435481">
                <a:tc>
                  <a:txBody>
                    <a:bodyPr/>
                    <a:lstStyle/>
                    <a:p>
                      <a:r>
                        <a:rPr lang="en-US" dirty="0" smtClean="0"/>
                        <a:t>Marking Shift/Inverse</a:t>
                      </a:r>
                      <a:endParaRPr lang="en-US" dirty="0"/>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r>
              <a:tr h="435481">
                <a:tc>
                  <a:txBody>
                    <a:bodyPr/>
                    <a:lstStyle/>
                    <a:p>
                      <a:r>
                        <a:rPr lang="en-US" dirty="0" smtClean="0">
                          <a:solidFill>
                            <a:srgbClr val="FF0000"/>
                          </a:solidFill>
                        </a:rPr>
                        <a:t>Wrong Direction</a:t>
                      </a:r>
                      <a:endParaRPr lang="en-US" dirty="0">
                        <a:solidFill>
                          <a:srgbClr val="FF0000"/>
                        </a:solidFill>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r>
              <a:tr h="435481">
                <a:tc>
                  <a:txBody>
                    <a:bodyPr/>
                    <a:lstStyle/>
                    <a:p>
                      <a:r>
                        <a:rPr lang="en-US" dirty="0" smtClean="0">
                          <a:solidFill>
                            <a:srgbClr val="FF0000"/>
                          </a:solidFill>
                        </a:rPr>
                        <a:t>Double Pieces</a:t>
                      </a:r>
                      <a:endParaRPr lang="en-US" dirty="0">
                        <a:solidFill>
                          <a:srgbClr val="FF0000"/>
                        </a:solidFill>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r>
              <a:tr h="435481">
                <a:tc>
                  <a:txBody>
                    <a:bodyPr/>
                    <a:lstStyle/>
                    <a:p>
                      <a:r>
                        <a:rPr lang="en-US" dirty="0" smtClean="0">
                          <a:solidFill>
                            <a:srgbClr val="FF0000"/>
                          </a:solidFill>
                        </a:rPr>
                        <a:t>Double</a:t>
                      </a:r>
                      <a:r>
                        <a:rPr lang="en-US" baseline="0" dirty="0" smtClean="0">
                          <a:solidFill>
                            <a:srgbClr val="FF0000"/>
                          </a:solidFill>
                        </a:rPr>
                        <a:t> Marking</a:t>
                      </a:r>
                      <a:endParaRPr lang="en-US" dirty="0">
                        <a:solidFill>
                          <a:srgbClr val="FF0000"/>
                        </a:solidFill>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r>
              <a:tr h="435481">
                <a:tc>
                  <a:txBody>
                    <a:bodyPr/>
                    <a:lstStyle/>
                    <a:p>
                      <a:r>
                        <a:rPr lang="en-US" dirty="0" smtClean="0">
                          <a:solidFill>
                            <a:srgbClr val="FF0000"/>
                          </a:solidFill>
                        </a:rPr>
                        <a:t>Sealing Inspection</a:t>
                      </a:r>
                      <a:endParaRPr lang="en-US" dirty="0">
                        <a:solidFill>
                          <a:srgbClr val="FF0000"/>
                        </a:solidFill>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r>
              <a:tr h="407565">
                <a:tc>
                  <a:txBody>
                    <a:bodyPr/>
                    <a:lstStyle/>
                    <a:p>
                      <a:r>
                        <a:rPr lang="en-US" b="1" dirty="0" smtClean="0"/>
                        <a:t>Ability 1 Machine</a:t>
                      </a:r>
                      <a:endParaRPr lang="en-US" b="1" dirty="0"/>
                    </a:p>
                  </a:txBody>
                  <a:tcPr/>
                </a:tc>
                <a:tc gridSpan="2">
                  <a:txBody>
                    <a:bodyPr/>
                    <a:lstStyle/>
                    <a:p>
                      <a:pPr algn="ctr"/>
                      <a:r>
                        <a:rPr lang="en-US" sz="2000" b="1" dirty="0" smtClean="0">
                          <a:solidFill>
                            <a:schemeClr val="accent6">
                              <a:lumMod val="50000"/>
                            </a:schemeClr>
                          </a:solidFill>
                          <a:effectLst>
                            <a:outerShdw blurRad="38100" dist="38100" dir="2700000" algn="tl">
                              <a:srgbClr val="000000">
                                <a:alpha val="43137"/>
                              </a:srgbClr>
                            </a:outerShdw>
                          </a:effectLst>
                          <a:latin typeface="+mn-lt"/>
                          <a:cs typeface="Times New Roman" pitchFamily="18" charset="0"/>
                        </a:rPr>
                        <a:t>9082.80</a:t>
                      </a:r>
                      <a:r>
                        <a:rPr lang="en-US" b="1" dirty="0" smtClean="0">
                          <a:solidFill>
                            <a:schemeClr val="accent6">
                              <a:lumMod val="50000"/>
                            </a:schemeClr>
                          </a:solidFill>
                          <a:effectLst>
                            <a:outerShdw blurRad="38100" dist="38100" dir="2700000" algn="tl">
                              <a:srgbClr val="000000">
                                <a:alpha val="43137"/>
                              </a:srgbClr>
                            </a:outerShdw>
                          </a:effectLst>
                          <a:latin typeface="+mn-lt"/>
                          <a:cs typeface="Times New Roman" pitchFamily="18" charset="0"/>
                        </a:rPr>
                        <a:t> </a:t>
                      </a:r>
                    </a:p>
                    <a:p>
                      <a:pPr algn="ctr"/>
                      <a:r>
                        <a:rPr lang="en-US" dirty="0" err="1" smtClean="0">
                          <a:solidFill>
                            <a:schemeClr val="accent6">
                              <a:lumMod val="50000"/>
                            </a:schemeClr>
                          </a:solidFill>
                          <a:effectLst>
                            <a:outerShdw blurRad="38100" dist="38100" dir="2700000" algn="tl">
                              <a:srgbClr val="000000">
                                <a:alpha val="43137"/>
                              </a:srgbClr>
                            </a:outerShdw>
                          </a:effectLst>
                          <a:latin typeface="+mn-lt"/>
                          <a:cs typeface="Times New Roman" pitchFamily="18" charset="0"/>
                        </a:rPr>
                        <a:t>Kpcs</a:t>
                      </a:r>
                      <a:r>
                        <a:rPr lang="en-US" dirty="0" smtClean="0">
                          <a:solidFill>
                            <a:schemeClr val="accent6">
                              <a:lumMod val="50000"/>
                            </a:schemeClr>
                          </a:solidFill>
                          <a:effectLst>
                            <a:outerShdw blurRad="38100" dist="38100" dir="2700000" algn="tl">
                              <a:srgbClr val="000000">
                                <a:alpha val="43137"/>
                              </a:srgbClr>
                            </a:outerShdw>
                          </a:effectLst>
                          <a:latin typeface="+mn-lt"/>
                          <a:cs typeface="Times New Roman" pitchFamily="18" charset="0"/>
                        </a:rPr>
                        <a:t>/month</a:t>
                      </a:r>
                      <a:endParaRPr lang="en-US" dirty="0">
                        <a:solidFill>
                          <a:schemeClr val="accent6">
                            <a:lumMod val="50000"/>
                          </a:schemeClr>
                        </a:solidFill>
                        <a:effectLst>
                          <a:outerShdw blurRad="38100" dist="38100" dir="2700000" algn="tl">
                            <a:srgbClr val="000000">
                              <a:alpha val="43137"/>
                            </a:srgbClr>
                          </a:outerShdw>
                        </a:effectLst>
                        <a:latin typeface="+mn-lt"/>
                        <a:cs typeface="Times New Roman" pitchFamily="18" charset="0"/>
                      </a:endParaRPr>
                    </a:p>
                  </a:txBody>
                  <a:tcPr anchor="ctr"/>
                </a:tc>
                <a:tc hMerge="1">
                  <a:txBody>
                    <a:bodyPr/>
                    <a:lstStyle/>
                    <a:p>
                      <a:pPr algn="ctr"/>
                      <a:endParaRPr lang="en-US" b="0" dirty="0">
                        <a:latin typeface="+mn-lt"/>
                        <a:cs typeface="Times New Roman" pitchFamily="18" charset="0"/>
                      </a:endParaRPr>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rgbClr val="C00000"/>
                          </a:solidFill>
                          <a:latin typeface="+mn-lt"/>
                          <a:cs typeface="Times New Roman" pitchFamily="18" charset="0"/>
                        </a:rPr>
                        <a:t>5950.80 </a:t>
                      </a:r>
                    </a:p>
                    <a:p>
                      <a:pPr marL="0" marR="0" indent="0" algn="ctr" defTabSz="914400" rtl="0" eaLnBrk="1" fontAlgn="auto" latinLnBrk="0" hangingPunct="1">
                        <a:lnSpc>
                          <a:spcPct val="100000"/>
                        </a:lnSpc>
                        <a:spcBef>
                          <a:spcPts val="0"/>
                        </a:spcBef>
                        <a:spcAft>
                          <a:spcPts val="0"/>
                        </a:spcAft>
                        <a:buClrTx/>
                        <a:buSzTx/>
                        <a:buFontTx/>
                        <a:buNone/>
                        <a:tabLst/>
                        <a:defRPr/>
                      </a:pPr>
                      <a:r>
                        <a:rPr lang="en-US" b="0" dirty="0" err="1" smtClean="0">
                          <a:solidFill>
                            <a:srgbClr val="C00000"/>
                          </a:solidFill>
                          <a:latin typeface="+mn-lt"/>
                          <a:cs typeface="Times New Roman" pitchFamily="18" charset="0"/>
                        </a:rPr>
                        <a:t>Kpcs</a:t>
                      </a:r>
                      <a:r>
                        <a:rPr lang="en-US" b="0" dirty="0" smtClean="0">
                          <a:solidFill>
                            <a:srgbClr val="C00000"/>
                          </a:solidFill>
                          <a:latin typeface="+mn-lt"/>
                          <a:cs typeface="Times New Roman" pitchFamily="18" charset="0"/>
                        </a:rPr>
                        <a:t>/month</a:t>
                      </a:r>
                      <a:endParaRPr lang="en-US" dirty="0">
                        <a:solidFill>
                          <a:srgbClr val="C00000"/>
                        </a:solidFill>
                        <a:latin typeface="+mn-lt"/>
                        <a:cs typeface="Times New Roman" pitchFamily="18" charset="0"/>
                      </a:endParaRPr>
                    </a:p>
                  </a:txBody>
                  <a:tcPr anchor="ctr"/>
                </a:tc>
                <a:tc hMerge="1">
                  <a:txBody>
                    <a:bodyPr/>
                    <a:lstStyle/>
                    <a:p>
                      <a:endParaRPr lang="en-US" dirty="0">
                        <a:latin typeface="+mn-lt"/>
                        <a:cs typeface="Times New Roman" pitchFamily="18" charset="0"/>
                      </a:endParaRPr>
                    </a:p>
                  </a:txBody>
                  <a:tcPr/>
                </a:tc>
              </a:tr>
              <a:tr h="407565">
                <a:tc>
                  <a:txBody>
                    <a:bodyPr/>
                    <a:lstStyle/>
                    <a:p>
                      <a:r>
                        <a:rPr lang="en-US" b="1" dirty="0" smtClean="0"/>
                        <a:t>Ability 6 Machine</a:t>
                      </a:r>
                      <a:endParaRPr lang="en-US" b="1" dirty="0"/>
                    </a:p>
                  </a:txBody>
                  <a:tcPr/>
                </a:tc>
                <a:tc gridSpan="2">
                  <a:txBody>
                    <a:bodyPr/>
                    <a:lstStyle/>
                    <a:p>
                      <a:pPr algn="ctr"/>
                      <a:r>
                        <a:rPr lang="en-US" sz="2000" b="1" dirty="0" smtClean="0">
                          <a:solidFill>
                            <a:schemeClr val="accent6">
                              <a:lumMod val="50000"/>
                            </a:schemeClr>
                          </a:solidFill>
                          <a:effectLst>
                            <a:outerShdw blurRad="38100" dist="38100" dir="2700000" algn="tl">
                              <a:srgbClr val="000000">
                                <a:alpha val="43137"/>
                              </a:srgbClr>
                            </a:outerShdw>
                          </a:effectLst>
                          <a:latin typeface="+mn-lt"/>
                          <a:cs typeface="Times New Roman" pitchFamily="18" charset="0"/>
                        </a:rPr>
                        <a:t>54496.8 </a:t>
                      </a:r>
                    </a:p>
                    <a:p>
                      <a:pPr algn="ctr"/>
                      <a:r>
                        <a:rPr lang="en-US" dirty="0" err="1" smtClean="0">
                          <a:solidFill>
                            <a:schemeClr val="accent6">
                              <a:lumMod val="50000"/>
                            </a:schemeClr>
                          </a:solidFill>
                          <a:effectLst>
                            <a:outerShdw blurRad="38100" dist="38100" dir="2700000" algn="tl">
                              <a:srgbClr val="000000">
                                <a:alpha val="43137"/>
                              </a:srgbClr>
                            </a:outerShdw>
                          </a:effectLst>
                          <a:latin typeface="+mn-lt"/>
                          <a:cs typeface="Times New Roman" pitchFamily="18" charset="0"/>
                        </a:rPr>
                        <a:t>Kpcs</a:t>
                      </a:r>
                      <a:r>
                        <a:rPr lang="en-US" dirty="0" smtClean="0">
                          <a:solidFill>
                            <a:schemeClr val="accent6">
                              <a:lumMod val="50000"/>
                            </a:schemeClr>
                          </a:solidFill>
                          <a:effectLst>
                            <a:outerShdw blurRad="38100" dist="38100" dir="2700000" algn="tl">
                              <a:srgbClr val="000000">
                                <a:alpha val="43137"/>
                              </a:srgbClr>
                            </a:outerShdw>
                          </a:effectLst>
                          <a:latin typeface="+mn-lt"/>
                          <a:cs typeface="Times New Roman" pitchFamily="18" charset="0"/>
                        </a:rPr>
                        <a:t>/month</a:t>
                      </a:r>
                      <a:endParaRPr lang="en-US" dirty="0">
                        <a:solidFill>
                          <a:schemeClr val="accent6">
                            <a:lumMod val="50000"/>
                          </a:schemeClr>
                        </a:solidFill>
                        <a:effectLst>
                          <a:outerShdw blurRad="38100" dist="38100" dir="2700000" algn="tl">
                            <a:srgbClr val="000000">
                              <a:alpha val="43137"/>
                            </a:srgbClr>
                          </a:outerShdw>
                        </a:effectLst>
                        <a:latin typeface="+mn-lt"/>
                        <a:cs typeface="Times New Roman" pitchFamily="18" charset="0"/>
                      </a:endParaRPr>
                    </a:p>
                  </a:txBody>
                  <a:tcPr/>
                </a:tc>
                <a:tc hMerge="1">
                  <a:txBody>
                    <a:bodyPr/>
                    <a:lstStyle/>
                    <a:p>
                      <a:pPr algn="ctr"/>
                      <a:endParaRPr lang="en-US" dirty="0">
                        <a:latin typeface="+mn-lt"/>
                        <a:cs typeface="Times New Roman" pitchFamily="18" charset="0"/>
                      </a:endParaRPr>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rgbClr val="C00000"/>
                          </a:solidFill>
                          <a:latin typeface="+mn-lt"/>
                          <a:cs typeface="Times New Roman" pitchFamily="18" charset="0"/>
                        </a:rPr>
                        <a:t>35704.80 </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smtClean="0">
                          <a:solidFill>
                            <a:srgbClr val="C00000"/>
                          </a:solidFill>
                          <a:latin typeface="+mn-lt"/>
                          <a:cs typeface="Times New Roman" pitchFamily="18" charset="0"/>
                        </a:rPr>
                        <a:t>Kpcs</a:t>
                      </a:r>
                      <a:r>
                        <a:rPr lang="en-US" dirty="0" smtClean="0">
                          <a:solidFill>
                            <a:srgbClr val="C00000"/>
                          </a:solidFill>
                          <a:latin typeface="+mn-lt"/>
                          <a:cs typeface="Times New Roman" pitchFamily="18" charset="0"/>
                        </a:rPr>
                        <a:t>/month</a:t>
                      </a:r>
                      <a:endParaRPr lang="en-US" dirty="0">
                        <a:solidFill>
                          <a:srgbClr val="C00000"/>
                        </a:solidFill>
                        <a:latin typeface="+mn-lt"/>
                        <a:cs typeface="Times New Roman" pitchFamily="18" charset="0"/>
                      </a:endParaRPr>
                    </a:p>
                  </a:txBody>
                  <a:tcPr/>
                </a:tc>
                <a:tc hMerge="1">
                  <a:txBody>
                    <a:bodyPr/>
                    <a:lstStyle/>
                    <a:p>
                      <a:endParaRPr lang="en-US" dirty="0">
                        <a:latin typeface="+mn-lt"/>
                        <a:cs typeface="Times New Roman" pitchFamily="18" charset="0"/>
                      </a:endParaRPr>
                    </a:p>
                  </a:txBody>
                  <a:tcPr/>
                </a:tc>
              </a:tr>
            </a:tbl>
          </a:graphicData>
        </a:graphic>
      </p:graphicFrame>
      <p:sp>
        <p:nvSpPr>
          <p:cNvPr id="59" name="Title 1"/>
          <p:cNvSpPr>
            <a:spLocks noGrp="1"/>
          </p:cNvSpPr>
          <p:nvPr>
            <p:ph type="title"/>
          </p:nvPr>
        </p:nvSpPr>
        <p:spPr>
          <a:xfrm>
            <a:off x="71406" y="104772"/>
            <a:ext cx="8186766" cy="609584"/>
          </a:xfrm>
        </p:spPr>
        <p:txBody>
          <a:bodyPr>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4400" b="1" i="1" dirty="0" smtClean="0">
                <a:ln/>
                <a:solidFill>
                  <a:schemeClr val="accent3"/>
                </a:solidFill>
                <a:effectLst/>
                <a:latin typeface="Times New Roman" pitchFamily="18" charset="0"/>
                <a:cs typeface="Times New Roman" pitchFamily="18" charset="0"/>
              </a:rPr>
              <a:t>Effectiveness</a:t>
            </a:r>
            <a:endParaRPr lang="en-US" sz="4400" b="1" i="1" dirty="0">
              <a:ln/>
              <a:solidFill>
                <a:schemeClr val="accent3"/>
              </a:solidFill>
              <a:effectLst/>
              <a:latin typeface="Times New Roman" pitchFamily="18" charset="0"/>
              <a:cs typeface="Times New Roman" pitchFamily="18" charset="0"/>
            </a:endParaRPr>
          </a:p>
        </p:txBody>
      </p:sp>
      <p:sp>
        <p:nvSpPr>
          <p:cNvPr id="60" name="Rounded Rectangle 59"/>
          <p:cNvSpPr/>
          <p:nvPr/>
        </p:nvSpPr>
        <p:spPr>
          <a:xfrm>
            <a:off x="249052" y="2285992"/>
            <a:ext cx="8715436" cy="785818"/>
          </a:xfrm>
          <a:prstGeom prst="roundRect">
            <a:avLst/>
          </a:prstGeom>
          <a:solidFill>
            <a:schemeClr val="accent2">
              <a:lumMod val="60000"/>
              <a:lumOff val="40000"/>
              <a:alpha val="5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i="1" dirty="0" smtClean="0">
                <a:solidFill>
                  <a:schemeClr val="bg2">
                    <a:lumMod val="25000"/>
                  </a:schemeClr>
                </a:solidFill>
                <a:latin typeface="Times New Roman" pitchFamily="18" charset="0"/>
                <a:cs typeface="Times New Roman" pitchFamily="18" charset="0"/>
              </a:rPr>
              <a:t>QC Reject</a:t>
            </a:r>
            <a:endParaRPr lang="en-US" sz="2800" b="1" i="1" dirty="0">
              <a:solidFill>
                <a:schemeClr val="bg2">
                  <a:lumMod val="25000"/>
                </a:schemeClr>
              </a:solidFill>
              <a:latin typeface="Times New Roman" pitchFamily="18" charset="0"/>
              <a:cs typeface="Times New Roman" pitchFamily="18" charset="0"/>
            </a:endParaRPr>
          </a:p>
        </p:txBody>
      </p:sp>
      <p:sp>
        <p:nvSpPr>
          <p:cNvPr id="61" name="Rounded Rectangle 60"/>
          <p:cNvSpPr/>
          <p:nvPr/>
        </p:nvSpPr>
        <p:spPr>
          <a:xfrm>
            <a:off x="214282" y="1357298"/>
            <a:ext cx="8715436" cy="785818"/>
          </a:xfrm>
          <a:prstGeom prst="roundRect">
            <a:avLst/>
          </a:prstGeom>
          <a:solidFill>
            <a:schemeClr val="accent3">
              <a:lumMod val="40000"/>
              <a:lumOff val="60000"/>
              <a:alpha val="50000"/>
            </a:schemeClr>
          </a:solidFill>
        </p:spPr>
        <p:style>
          <a:lnRef idx="2">
            <a:schemeClr val="accent2"/>
          </a:lnRef>
          <a:fillRef idx="1">
            <a:schemeClr val="lt1"/>
          </a:fillRef>
          <a:effectRef idx="0">
            <a:schemeClr val="accent2"/>
          </a:effectRef>
          <a:fontRef idx="minor">
            <a:schemeClr val="dk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i="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Customer Claim (FA-128)</a:t>
            </a:r>
            <a:endParaRPr lang="en-US" sz="2800"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endParaRPr>
          </a:p>
        </p:txBody>
      </p:sp>
      <p:sp>
        <p:nvSpPr>
          <p:cNvPr id="62" name="Rounded Rectangle 61"/>
          <p:cNvSpPr/>
          <p:nvPr/>
        </p:nvSpPr>
        <p:spPr>
          <a:xfrm>
            <a:off x="179512" y="4786322"/>
            <a:ext cx="8715436" cy="571504"/>
          </a:xfrm>
          <a:prstGeom prst="roundRect">
            <a:avLst/>
          </a:prstGeom>
          <a:solidFill>
            <a:schemeClr val="accent6">
              <a:lumMod val="20000"/>
              <a:lumOff val="80000"/>
              <a:alpha val="50000"/>
            </a:schemeClr>
          </a:solidFill>
        </p:spPr>
        <p:style>
          <a:lnRef idx="2">
            <a:schemeClr val="accent2"/>
          </a:lnRef>
          <a:fillRef idx="1">
            <a:schemeClr val="lt1"/>
          </a:fillRef>
          <a:effectRef idx="0">
            <a:schemeClr val="accent2"/>
          </a:effectRef>
          <a:fontRef idx="minor">
            <a:schemeClr val="dk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i="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Customer Claim (FA-238)</a:t>
            </a:r>
            <a:endParaRPr lang="en-US" sz="2800" b="1"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endParaRPr>
          </a:p>
        </p:txBody>
      </p:sp>
      <p:sp>
        <p:nvSpPr>
          <p:cNvPr id="2" name="Oval 1"/>
          <p:cNvSpPr/>
          <p:nvPr/>
        </p:nvSpPr>
        <p:spPr>
          <a:xfrm>
            <a:off x="3563888" y="5949280"/>
            <a:ext cx="1944216"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ounded Rectangle 2"/>
          <p:cNvSpPr/>
          <p:nvPr/>
        </p:nvSpPr>
        <p:spPr>
          <a:xfrm>
            <a:off x="2555776" y="620688"/>
            <a:ext cx="3960440" cy="597666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Tree>
  </p:cSld>
  <p:clrMapOvr>
    <a:masterClrMapping/>
  </p:clrMapOvr>
  <mc:AlternateContent xmlns:mc="http://schemas.openxmlformats.org/markup-compatibility/2006" xmlns:p14="http://schemas.microsoft.com/office/powerpoint/2010/main">
    <mc:Choice Requires="p14">
      <p:transition spd="slow" p14:dur="4000">
        <p14:vortex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1000" fill="hold"/>
                                        <p:tgtEl>
                                          <p:spTgt spid="58"/>
                                        </p:tgtEl>
                                        <p:attrNameLst>
                                          <p:attrName>ppt_w</p:attrName>
                                        </p:attrNameLst>
                                      </p:cBhvr>
                                      <p:tavLst>
                                        <p:tav tm="0">
                                          <p:val>
                                            <p:fltVal val="0"/>
                                          </p:val>
                                        </p:tav>
                                        <p:tav tm="100000">
                                          <p:val>
                                            <p:strVal val="#ppt_w"/>
                                          </p:val>
                                        </p:tav>
                                      </p:tavLst>
                                    </p:anim>
                                    <p:anim calcmode="lin" valueType="num">
                                      <p:cBhvr>
                                        <p:cTn id="8" dur="1000" fill="hold"/>
                                        <p:tgtEl>
                                          <p:spTgt spid="58"/>
                                        </p:tgtEl>
                                        <p:attrNameLst>
                                          <p:attrName>ppt_h</p:attrName>
                                        </p:attrNameLst>
                                      </p:cBhvr>
                                      <p:tavLst>
                                        <p:tav tm="0">
                                          <p:val>
                                            <p:fltVal val="0"/>
                                          </p:val>
                                        </p:tav>
                                        <p:tav tm="100000">
                                          <p:val>
                                            <p:strVal val="#ppt_h"/>
                                          </p:val>
                                        </p:tav>
                                      </p:tavLst>
                                    </p:anim>
                                    <p:anim calcmode="lin" valueType="num">
                                      <p:cBhvr>
                                        <p:cTn id="9" dur="1000" fill="hold"/>
                                        <p:tgtEl>
                                          <p:spTgt spid="58"/>
                                        </p:tgtEl>
                                        <p:attrNameLst>
                                          <p:attrName>style.rotation</p:attrName>
                                        </p:attrNameLst>
                                      </p:cBhvr>
                                      <p:tavLst>
                                        <p:tav tm="0">
                                          <p:val>
                                            <p:fltVal val="90"/>
                                          </p:val>
                                        </p:tav>
                                        <p:tav tm="100000">
                                          <p:val>
                                            <p:fltVal val="0"/>
                                          </p:val>
                                        </p:tav>
                                      </p:tavLst>
                                    </p:anim>
                                    <p:animEffect transition="in" filter="fade">
                                      <p:cBhvr>
                                        <p:cTn id="10" dur="1000"/>
                                        <p:tgtEl>
                                          <p:spTgt spid="58"/>
                                        </p:tgtEl>
                                      </p:cBhvr>
                                    </p:animEffect>
                                  </p:childTnLst>
                                </p:cTn>
                              </p:par>
                            </p:childTnLst>
                          </p:cTn>
                        </p:par>
                        <p:par>
                          <p:cTn id="11" fill="hold">
                            <p:stCondLst>
                              <p:cond delay="1000"/>
                            </p:stCondLst>
                            <p:childTnLst>
                              <p:par>
                                <p:cTn id="12" presetID="21" presetClass="entr" presetSubtype="1"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heel(1)">
                                      <p:cBhvr>
                                        <p:cTn id="14" dur="2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heel(1)">
                                      <p:cBhvr>
                                        <p:cTn id="19" dur="2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wipe(left)">
                                      <p:cBhvr>
                                        <p:cTn id="24" dur="500"/>
                                        <p:tgtEl>
                                          <p:spTgt spid="6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wipe(left)">
                                      <p:cBhvr>
                                        <p:cTn id="29" dur="500"/>
                                        <p:tgtEl>
                                          <p:spTgt spid="6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left)">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grpId="1" nodeType="clickEffect">
                                  <p:stCondLst>
                                    <p:cond delay="0"/>
                                  </p:stCondLst>
                                  <p:childTnLst>
                                    <p:animEffect transition="out" filter="fade">
                                      <p:cBhvr>
                                        <p:cTn id="38" dur="500" tmFilter="0, 0; .2, .5; .8, .5; 1, 0"/>
                                        <p:tgtEl>
                                          <p:spTgt spid="61"/>
                                        </p:tgtEl>
                                      </p:cBhvr>
                                    </p:animEffect>
                                    <p:animScale>
                                      <p:cBhvr>
                                        <p:cTn id="39" dur="250" autoRev="1" fill="hold"/>
                                        <p:tgtEl>
                                          <p:spTgt spid="6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1" grpId="1" animBg="1"/>
      <p:bldP spid="62" grpId="0" animBg="1"/>
      <p:bldP spid="2"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1406" y="104772"/>
            <a:ext cx="8186766" cy="609584"/>
          </a:xfrm>
        </p:spPr>
        <p:txBody>
          <a:bodyPr>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4400" b="1" i="1" dirty="0" smtClean="0">
                <a:ln/>
                <a:solidFill>
                  <a:schemeClr val="accent3"/>
                </a:solidFill>
                <a:effectLst/>
                <a:latin typeface="Times New Roman" pitchFamily="18" charset="0"/>
                <a:cs typeface="Times New Roman" pitchFamily="18" charset="0"/>
              </a:rPr>
              <a:t>Wrong Direction</a:t>
            </a:r>
            <a:endParaRPr lang="en-US" sz="4400" b="1" i="1" dirty="0">
              <a:ln/>
              <a:solidFill>
                <a:schemeClr val="accent3"/>
              </a:solidFill>
              <a:effectLst/>
              <a:latin typeface="Times New Roman" pitchFamily="18" charset="0"/>
              <a:cs typeface="Times New Roman" pitchFamily="18" charset="0"/>
            </a:endParaRPr>
          </a:p>
        </p:txBody>
      </p:sp>
      <p:graphicFrame>
        <p:nvGraphicFramePr>
          <p:cNvPr id="6" name="Chart 5"/>
          <p:cNvGraphicFramePr>
            <a:graphicFrameLocks/>
          </p:cNvGraphicFramePr>
          <p:nvPr>
            <p:extLst>
              <p:ext uri="{D42A27DB-BD31-4B8C-83A1-F6EECF244321}">
                <p14:modId xmlns:p14="http://schemas.microsoft.com/office/powerpoint/2010/main" val="1352859511"/>
              </p:ext>
            </p:extLst>
          </p:nvPr>
        </p:nvGraphicFramePr>
        <p:xfrm>
          <a:off x="0" y="1000108"/>
          <a:ext cx="8929718" cy="5643602"/>
        </p:xfrm>
        <a:graphic>
          <a:graphicData uri="http://schemas.openxmlformats.org/drawingml/2006/chart">
            <c:chart xmlns:c="http://schemas.openxmlformats.org/drawingml/2006/chart" xmlns:r="http://schemas.openxmlformats.org/officeDocument/2006/relationships" r:id="rId2"/>
          </a:graphicData>
        </a:graphic>
      </p:graphicFrame>
      <p:sp>
        <p:nvSpPr>
          <p:cNvPr id="7" name="Vertical Scroll 6"/>
          <p:cNvSpPr/>
          <p:nvPr/>
        </p:nvSpPr>
        <p:spPr>
          <a:xfrm>
            <a:off x="683568" y="1700808"/>
            <a:ext cx="4968552" cy="1512168"/>
          </a:xfrm>
          <a:prstGeom prst="verticalScroll">
            <a:avLst>
              <a:gd name="adj" fmla="val 9468"/>
            </a:avLst>
          </a:prstGeom>
        </p:spPr>
        <p:style>
          <a:lnRef idx="1">
            <a:schemeClr val="accent1"/>
          </a:lnRef>
          <a:fillRef idx="2">
            <a:schemeClr val="accent1"/>
          </a:fillRef>
          <a:effectRef idx="1">
            <a:schemeClr val="accent1"/>
          </a:effectRef>
          <a:fontRef idx="minor">
            <a:schemeClr val="dk1"/>
          </a:fontRef>
        </p:style>
        <p:txBody>
          <a:bodyPr anchor="ctr" anchorCtr="0"/>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2400" u="none" dirty="0" smtClean="0">
                <a:solidFill>
                  <a:srgbClr val="FF0000"/>
                </a:solidFill>
                <a:effectLst>
                  <a:outerShdw blurRad="38100" dist="38100" dir="2700000" algn="tl">
                    <a:srgbClr val="000000">
                      <a:alpha val="43137"/>
                    </a:srgbClr>
                  </a:outerShdw>
                </a:effectLst>
              </a:rPr>
              <a:t>0 Cases for FA-20H &amp; FA-20HP due to the Carrier Tape is black color, hence could not be checked.</a:t>
            </a:r>
            <a:endParaRPr lang="en-US" sz="2400" u="none" dirty="0">
              <a:solidFill>
                <a:srgbClr val="FF0000"/>
              </a:solidFill>
              <a:effectLst>
                <a:outerShdw blurRad="38100" dist="38100" dir="2700000" algn="tl">
                  <a:srgbClr val="000000">
                    <a:alpha val="43137"/>
                  </a:srgbClr>
                </a:outerShdw>
              </a:effectLst>
            </a:endParaRPr>
          </a:p>
        </p:txBody>
      </p:sp>
      <p:sp>
        <p:nvSpPr>
          <p:cNvPr id="8" name="Explosion 1 7"/>
          <p:cNvSpPr/>
          <p:nvPr/>
        </p:nvSpPr>
        <p:spPr>
          <a:xfrm rot="20830110">
            <a:off x="4031231" y="3987228"/>
            <a:ext cx="5000660" cy="2344764"/>
          </a:xfrm>
          <a:prstGeom prst="irregularSeal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800" i="1" dirty="0" smtClean="0">
                <a:latin typeface="Times New Roman" pitchFamily="18" charset="0"/>
                <a:cs typeface="Times New Roman" pitchFamily="18" charset="0"/>
              </a:rPr>
              <a:t>No Customer Claim</a:t>
            </a:r>
            <a:endParaRPr lang="en-US" sz="2800" i="1" dirty="0">
              <a:latin typeface="Times New Roman" pitchFamily="18" charset="0"/>
              <a:cs typeface="Times New Roman" pitchFamily="18" charset="0"/>
            </a:endParaRPr>
          </a:p>
        </p:txBody>
      </p:sp>
    </p:spTree>
    <p:extLst>
      <p:ext uri="{BB962C8B-B14F-4D97-AF65-F5344CB8AC3E}">
        <p14:creationId xmlns:p14="http://schemas.microsoft.com/office/powerpoint/2010/main" val="420479580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42"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outHorizont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strVal val="4*#ppt_w"/>
                                          </p:val>
                                        </p:tav>
                                        <p:tav tm="100000">
                                          <p:val>
                                            <p:strVal val="#ppt_w"/>
                                          </p:val>
                                        </p:tav>
                                      </p:tavLst>
                                    </p:anim>
                                    <p:anim calcmode="lin" valueType="num">
                                      <p:cBhvr>
                                        <p:cTn id="20"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vision-systems.com/content/dam/etc/medialib/platform-7/vision-systems_design/articles/print-articles/2010/feb/88988.res/_jcr_content/renditions/pennwell.web.400.420.jpg"/>
          <p:cNvPicPr>
            <a:picLocks noChangeAspect="1" noChangeArrowheads="1"/>
          </p:cNvPicPr>
          <p:nvPr/>
        </p:nvPicPr>
        <p:blipFill rotWithShape="1">
          <a:blip r:embed="rId2">
            <a:extLst>
              <a:ext uri="{28A0092B-C50C-407E-A947-70E740481C1C}">
                <a14:useLocalDpi xmlns:a14="http://schemas.microsoft.com/office/drawing/2010/main" val="0"/>
              </a:ext>
            </a:extLst>
          </a:blip>
          <a:srcRect l="3718"/>
          <a:stretch/>
        </p:blipFill>
        <p:spPr bwMode="auto">
          <a:xfrm>
            <a:off x="328440" y="1360025"/>
            <a:ext cx="3668316" cy="4000501"/>
          </a:xfrm>
          <a:prstGeom prst="rect">
            <a:avLst/>
          </a:prstGeom>
          <a:gradFill>
            <a:gsLst>
              <a:gs pos="0">
                <a:srgbClr val="FFF200"/>
              </a:gs>
              <a:gs pos="45000">
                <a:srgbClr val="FF7A00"/>
              </a:gs>
              <a:gs pos="70000">
                <a:srgbClr val="FF0300"/>
              </a:gs>
              <a:gs pos="100000">
                <a:srgbClr val="4D0808"/>
              </a:gs>
            </a:gsLst>
            <a:lin ang="5400000" scaled="0"/>
          </a:gradFill>
          <a:effectLst>
            <a:softEdge rad="317500"/>
          </a:effectLst>
        </p:spPr>
      </p:pic>
      <p:sp>
        <p:nvSpPr>
          <p:cNvPr id="6" name="Isosceles Triangle 5"/>
          <p:cNvSpPr/>
          <p:nvPr/>
        </p:nvSpPr>
        <p:spPr>
          <a:xfrm rot="11262529">
            <a:off x="-692103" y="1767892"/>
            <a:ext cx="8100887" cy="3654580"/>
          </a:xfrm>
          <a:prstGeom prst="triangle">
            <a:avLst/>
          </a:prstGeom>
          <a:gradFill flip="none" rotWithShape="1">
            <a:gsLst>
              <a:gs pos="0">
                <a:srgbClr val="FFF200"/>
              </a:gs>
              <a:gs pos="45000">
                <a:srgbClr val="FF7A00"/>
              </a:gs>
              <a:gs pos="70000">
                <a:srgbClr val="FF0300"/>
              </a:gs>
              <a:gs pos="100000">
                <a:srgbClr val="4D0808"/>
              </a:gs>
            </a:gsLst>
            <a:lin ang="18600000" scaled="0"/>
            <a:tileRect/>
          </a:gradFill>
          <a:scene3d>
            <a:camera prst="isometricOffAxis2Top">
              <a:rot lat="20201318" lon="5013644" rev="1617514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Brace 6"/>
          <p:cNvSpPr/>
          <p:nvPr/>
        </p:nvSpPr>
        <p:spPr>
          <a:xfrm rot="17867384">
            <a:off x="6593141" y="4092884"/>
            <a:ext cx="274118" cy="664882"/>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GB"/>
          </a:p>
        </p:txBody>
      </p:sp>
      <p:sp>
        <p:nvSpPr>
          <p:cNvPr id="10" name="TextBox 9"/>
          <p:cNvSpPr txBox="1"/>
          <p:nvPr/>
        </p:nvSpPr>
        <p:spPr>
          <a:xfrm rot="1642543">
            <a:off x="6115643" y="3866531"/>
            <a:ext cx="1586216" cy="523220"/>
          </a:xfrm>
          <a:prstGeom prst="rect">
            <a:avLst/>
          </a:prstGeom>
          <a:noFill/>
        </p:spPr>
        <p:txBody>
          <a:bodyPr wrap="square" rtlCol="0">
            <a:spAutoFit/>
          </a:bodyPr>
          <a:lstStyle/>
          <a:p>
            <a:pPr algn="ctr"/>
            <a:r>
              <a:rPr lang="en-US" sz="2800" dirty="0" smtClean="0">
                <a:solidFill>
                  <a:srgbClr val="FFFF00"/>
                </a:solidFill>
                <a:ea typeface="Tahoma" pitchFamily="34" charset="0"/>
                <a:cs typeface="Tahoma" pitchFamily="34" charset="0"/>
              </a:rPr>
              <a:t>Focus</a:t>
            </a:r>
            <a:endParaRPr lang="en-GB" sz="2800" dirty="0">
              <a:solidFill>
                <a:srgbClr val="FFFF00"/>
              </a:solidFill>
              <a:ea typeface="Tahoma" pitchFamily="34" charset="0"/>
              <a:cs typeface="Tahoma" pitchFamily="34" charset="0"/>
            </a:endParaRPr>
          </a:p>
        </p:txBody>
      </p:sp>
      <p:sp>
        <p:nvSpPr>
          <p:cNvPr id="12" name="TextBox 11"/>
          <p:cNvSpPr txBox="1"/>
          <p:nvPr/>
        </p:nvSpPr>
        <p:spPr>
          <a:xfrm rot="1642543">
            <a:off x="5656027" y="4544223"/>
            <a:ext cx="1577878" cy="707886"/>
          </a:xfrm>
          <a:prstGeom prst="rect">
            <a:avLst/>
          </a:prstGeom>
          <a:noFill/>
        </p:spPr>
        <p:txBody>
          <a:bodyPr wrap="square" rtlCol="0">
            <a:spAutoFit/>
          </a:bodyPr>
          <a:lstStyle/>
          <a:p>
            <a:pPr algn="ctr"/>
            <a:r>
              <a:rPr lang="en-US" sz="2000" dirty="0" smtClean="0">
                <a:solidFill>
                  <a:srgbClr val="FFFF00"/>
                </a:solidFill>
                <a:ea typeface="Tahoma" pitchFamily="34" charset="0"/>
                <a:cs typeface="Tahoma" pitchFamily="34" charset="0"/>
              </a:rPr>
              <a:t>Working Region</a:t>
            </a:r>
            <a:endParaRPr lang="en-GB" sz="2000" dirty="0">
              <a:solidFill>
                <a:srgbClr val="FFFF00"/>
              </a:solidFill>
              <a:ea typeface="Tahoma" pitchFamily="34" charset="0"/>
              <a:cs typeface="Tahoma" pitchFamily="34" charset="0"/>
            </a:endParaRPr>
          </a:p>
        </p:txBody>
      </p:sp>
      <p:sp>
        <p:nvSpPr>
          <p:cNvPr id="13" name="TextBox 12"/>
          <p:cNvSpPr txBox="1"/>
          <p:nvPr/>
        </p:nvSpPr>
        <p:spPr>
          <a:xfrm>
            <a:off x="3995935" y="1476073"/>
            <a:ext cx="4384006" cy="584775"/>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buFont typeface="Wingdings" pitchFamily="2" charset="2"/>
              <a:buChar char="q"/>
            </a:pPr>
            <a:r>
              <a:rPr lang="en-US" sz="3200" dirty="0" smtClean="0">
                <a:ln w="11430"/>
                <a:solidFill>
                  <a:schemeClr val="accent2">
                    <a:lumMod val="75000"/>
                  </a:schemeClr>
                </a:solidFill>
                <a:effectLst>
                  <a:outerShdw blurRad="50800" dist="39000" dir="5460000" algn="tl">
                    <a:srgbClr val="000000">
                      <a:alpha val="38000"/>
                    </a:srgbClr>
                  </a:outerShdw>
                </a:effectLst>
              </a:rPr>
              <a:t> Size of the package</a:t>
            </a:r>
            <a:endParaRPr lang="en-US" sz="3200" dirty="0">
              <a:ln w="11430"/>
              <a:solidFill>
                <a:schemeClr val="accent2">
                  <a:lumMod val="75000"/>
                </a:schemeClr>
              </a:solidFill>
              <a:effectLst>
                <a:outerShdw blurRad="50800" dist="39000" dir="5460000" algn="tl">
                  <a:srgbClr val="000000">
                    <a:alpha val="38000"/>
                  </a:srgbClr>
                </a:outerShdw>
              </a:effectLst>
            </a:endParaRPr>
          </a:p>
        </p:txBody>
      </p:sp>
      <p:sp>
        <p:nvSpPr>
          <p:cNvPr id="14" name="TextBox 13"/>
          <p:cNvSpPr txBox="1"/>
          <p:nvPr/>
        </p:nvSpPr>
        <p:spPr>
          <a:xfrm>
            <a:off x="3995936" y="1970837"/>
            <a:ext cx="5400600" cy="584775"/>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buFont typeface="Wingdings" pitchFamily="2" charset="2"/>
              <a:buChar char="q"/>
            </a:pPr>
            <a:r>
              <a:rPr lang="en-US" sz="3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Thickness of the package</a:t>
            </a:r>
            <a:endPar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8" name="TextBox 17"/>
          <p:cNvSpPr txBox="1"/>
          <p:nvPr/>
        </p:nvSpPr>
        <p:spPr>
          <a:xfrm>
            <a:off x="899592" y="5302949"/>
            <a:ext cx="3786214" cy="646331"/>
          </a:xfrm>
          <a:prstGeom prst="rect">
            <a:avLst/>
          </a:prstGeom>
          <a:no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buFont typeface="Wingdings" pitchFamily="2" charset="2"/>
              <a:buChar char="q"/>
            </a:pPr>
            <a:r>
              <a:rPr lang="en-US" sz="3600" b="1" i="1" dirty="0" smtClean="0">
                <a:ln/>
                <a:solidFill>
                  <a:schemeClr val="accent3"/>
                </a:solidFill>
                <a:latin typeface="Times New Roman" pitchFamily="18" charset="0"/>
                <a:cs typeface="Times New Roman" pitchFamily="18" charset="0"/>
              </a:rPr>
              <a:t> Double Pieces</a:t>
            </a:r>
            <a:endParaRPr lang="en-US" sz="3600" b="1" i="1" dirty="0">
              <a:ln/>
              <a:solidFill>
                <a:schemeClr val="accent3"/>
              </a:solidFill>
              <a:latin typeface="Times New Roman" pitchFamily="18" charset="0"/>
              <a:cs typeface="Times New Roman" pitchFamily="18" charset="0"/>
            </a:endParaRPr>
          </a:p>
        </p:txBody>
      </p:sp>
      <p:sp>
        <p:nvSpPr>
          <p:cNvPr id="19" name="TextBox 18"/>
          <p:cNvSpPr txBox="1"/>
          <p:nvPr/>
        </p:nvSpPr>
        <p:spPr>
          <a:xfrm>
            <a:off x="899592" y="5799626"/>
            <a:ext cx="4357718" cy="646331"/>
          </a:xfrm>
          <a:prstGeom prst="rect">
            <a:avLst/>
          </a:prstGeom>
          <a:no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buFont typeface="Wingdings" pitchFamily="2" charset="2"/>
              <a:buChar char="q"/>
            </a:pPr>
            <a:r>
              <a:rPr lang="en-US" sz="3600" b="1" i="1" dirty="0" smtClean="0">
                <a:ln/>
                <a:solidFill>
                  <a:schemeClr val="accent3"/>
                </a:solidFill>
                <a:latin typeface="Times New Roman" pitchFamily="18" charset="0"/>
                <a:cs typeface="Times New Roman" pitchFamily="18" charset="0"/>
              </a:rPr>
              <a:t> Double Marking</a:t>
            </a:r>
            <a:endParaRPr lang="en-US" sz="3600" b="1" i="1" dirty="0">
              <a:ln/>
              <a:solidFill>
                <a:schemeClr val="accent3"/>
              </a:solidFill>
              <a:latin typeface="Times New Roman" pitchFamily="18" charset="0"/>
              <a:cs typeface="Times New Roman" pitchFamily="18" charset="0"/>
            </a:endParaRPr>
          </a:p>
        </p:txBody>
      </p:sp>
      <p:grpSp>
        <p:nvGrpSpPr>
          <p:cNvPr id="11" name="Group 10"/>
          <p:cNvGrpSpPr/>
          <p:nvPr/>
        </p:nvGrpSpPr>
        <p:grpSpPr>
          <a:xfrm>
            <a:off x="928074" y="5147779"/>
            <a:ext cx="642942" cy="1335053"/>
            <a:chOff x="2051720" y="4974267"/>
            <a:chExt cx="642942" cy="1335053"/>
          </a:xfrm>
        </p:grpSpPr>
        <p:sp>
          <p:nvSpPr>
            <p:cNvPr id="20" name="TextBox 19"/>
            <p:cNvSpPr txBox="1"/>
            <p:nvPr/>
          </p:nvSpPr>
          <p:spPr>
            <a:xfrm>
              <a:off x="2051720" y="4974267"/>
              <a:ext cx="642942" cy="830997"/>
            </a:xfrm>
            <a:prstGeom prst="rect">
              <a:avLst/>
            </a:prstGeom>
            <a:noFill/>
          </p:spPr>
          <p:txBody>
            <a:bodyPr wrap="square" rtlCol="0">
              <a:spAutoFit/>
            </a:bodyPr>
            <a:lstStyle/>
            <a:p>
              <a:r>
                <a:rPr lang="en-US" sz="4800" b="1" dirty="0" smtClean="0">
                  <a:solidFill>
                    <a:srgbClr val="FF0000"/>
                  </a:solidFill>
                  <a:latin typeface="Wingdings 2" pitchFamily="18" charset="2"/>
                </a:rPr>
                <a:t>O</a:t>
              </a:r>
              <a:endParaRPr lang="en-US" sz="4800" b="1" dirty="0">
                <a:solidFill>
                  <a:srgbClr val="FF0000"/>
                </a:solidFill>
                <a:latin typeface="Wingdings 2" pitchFamily="18" charset="2"/>
              </a:endParaRPr>
            </a:p>
          </p:txBody>
        </p:sp>
        <p:sp>
          <p:nvSpPr>
            <p:cNvPr id="21" name="TextBox 20"/>
            <p:cNvSpPr txBox="1"/>
            <p:nvPr/>
          </p:nvSpPr>
          <p:spPr>
            <a:xfrm>
              <a:off x="2051720" y="5478323"/>
              <a:ext cx="642942" cy="830997"/>
            </a:xfrm>
            <a:prstGeom prst="rect">
              <a:avLst/>
            </a:prstGeom>
            <a:noFill/>
          </p:spPr>
          <p:txBody>
            <a:bodyPr wrap="square" rtlCol="0">
              <a:spAutoFit/>
            </a:bodyPr>
            <a:lstStyle/>
            <a:p>
              <a:r>
                <a:rPr lang="en-US" sz="4800" b="1" dirty="0" smtClean="0">
                  <a:solidFill>
                    <a:srgbClr val="FF0000"/>
                  </a:solidFill>
                  <a:latin typeface="Wingdings 2" pitchFamily="18" charset="2"/>
                </a:rPr>
                <a:t>O</a:t>
              </a:r>
              <a:endParaRPr lang="en-US" sz="4800" b="1" dirty="0">
                <a:solidFill>
                  <a:srgbClr val="FF0000"/>
                </a:solidFill>
                <a:latin typeface="Wingdings 2" pitchFamily="18" charset="2"/>
              </a:endParaRPr>
            </a:p>
          </p:txBody>
        </p:sp>
      </p:grpSp>
      <p:sp>
        <p:nvSpPr>
          <p:cNvPr id="16" name="Title 1"/>
          <p:cNvSpPr>
            <a:spLocks noGrp="1"/>
          </p:cNvSpPr>
          <p:nvPr>
            <p:ph type="title"/>
          </p:nvPr>
        </p:nvSpPr>
        <p:spPr>
          <a:xfrm>
            <a:off x="71406" y="104772"/>
            <a:ext cx="8186766" cy="609584"/>
          </a:xfrm>
        </p:spPr>
        <p:txBody>
          <a:bodyPr>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4400" b="1" i="1" dirty="0" smtClean="0">
                <a:ln/>
                <a:solidFill>
                  <a:schemeClr val="accent3"/>
                </a:solidFill>
                <a:effectLst/>
                <a:latin typeface="Times New Roman" pitchFamily="18" charset="0"/>
                <a:cs typeface="Times New Roman" pitchFamily="18" charset="0"/>
              </a:rPr>
              <a:t>Double Pieces &amp; Double Marking</a:t>
            </a:r>
            <a:endParaRPr lang="en-US" sz="4400" b="1" i="1" dirty="0">
              <a:ln/>
              <a:solidFill>
                <a:schemeClr val="accent3"/>
              </a:solidFill>
              <a:effectLst/>
              <a:latin typeface="Times New Roman" pitchFamily="18" charset="0"/>
              <a:cs typeface="Times New Roman" pitchFamily="18" charset="0"/>
            </a:endParaRPr>
          </a:p>
        </p:txBody>
      </p:sp>
      <p:sp>
        <p:nvSpPr>
          <p:cNvPr id="17" name="Explosion 1 16"/>
          <p:cNvSpPr/>
          <p:nvPr/>
        </p:nvSpPr>
        <p:spPr>
          <a:xfrm rot="20830110">
            <a:off x="4587869" y="4924344"/>
            <a:ext cx="5000660" cy="2108863"/>
          </a:xfrm>
          <a:prstGeom prst="irregularSeal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800" i="1" dirty="0" smtClean="0">
                <a:latin typeface="Times New Roman" pitchFamily="18" charset="0"/>
                <a:cs typeface="Times New Roman" pitchFamily="18" charset="0"/>
              </a:rPr>
              <a:t>Marking Inspection Result</a:t>
            </a:r>
            <a:endParaRPr lang="en-US" sz="2800" i="1" dirty="0">
              <a:latin typeface="Times New Roman" pitchFamily="18" charset="0"/>
              <a:cs typeface="Times New Roman" pitchFamily="18" charset="0"/>
            </a:endParaRPr>
          </a:p>
        </p:txBody>
      </p:sp>
    </p:spTree>
    <p:extLst>
      <p:ext uri="{BB962C8B-B14F-4D97-AF65-F5344CB8AC3E}">
        <p14:creationId xmlns:p14="http://schemas.microsoft.com/office/powerpoint/2010/main" val="3979250728"/>
      </p:ext>
    </p:extLst>
  </p:cSld>
  <p:clrMapOvr>
    <a:masterClrMapping/>
  </p:clrMapOvr>
  <mc:AlternateContent xmlns:mc="http://schemas.openxmlformats.org/markup-compatibility/2006" xmlns:p14="http://schemas.microsoft.com/office/powerpoint/2010/main">
    <mc:Choice Requires="p14">
      <p:transition spd="slow" p14:dur="3000">
        <p14:shred pattern="rectangle"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0-#ppt_w/2"/>
                                          </p:val>
                                        </p:tav>
                                        <p:tav tm="100000">
                                          <p:val>
                                            <p:strVal val="#ppt_x"/>
                                          </p:val>
                                        </p:tav>
                                      </p:tavLst>
                                    </p:anim>
                                    <p:anim calcmode="lin" valueType="num">
                                      <p:cBhvr additive="base">
                                        <p:cTn id="8"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strips(downRight)">
                                      <p:cBhvr>
                                        <p:cTn id="13" dur="500"/>
                                        <p:tgtEl>
                                          <p:spTgt spid="6"/>
                                        </p:tgtEl>
                                      </p:cBhvr>
                                    </p:animEffect>
                                  </p:childTnLst>
                                </p:cTn>
                              </p:par>
                            </p:childTnLst>
                          </p:cTn>
                        </p:par>
                        <p:par>
                          <p:cTn id="14" fill="hold">
                            <p:stCondLst>
                              <p:cond delay="500"/>
                            </p:stCondLst>
                            <p:childTnLst>
                              <p:par>
                                <p:cTn id="15" presetID="18" presetClass="entr" presetSubtype="3"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strips(upRight)">
                                      <p:cBhvr>
                                        <p:cTn id="17" dur="500"/>
                                        <p:tgtEl>
                                          <p:spTgt spid="7"/>
                                        </p:tgtEl>
                                      </p:cBhvr>
                                    </p:animEffect>
                                  </p:childTnLst>
                                </p:cTn>
                              </p:par>
                            </p:childTnLst>
                          </p:cTn>
                        </p:par>
                        <p:par>
                          <p:cTn id="18" fill="hold">
                            <p:stCondLst>
                              <p:cond delay="1000"/>
                            </p:stCondLst>
                            <p:childTnLst>
                              <p:par>
                                <p:cTn id="19" presetID="42"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47"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528"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Effect transition="in" filter="fade">
                                      <p:cBhvr>
                                        <p:cTn id="45" dur="500"/>
                                        <p:tgtEl>
                                          <p:spTgt spid="18"/>
                                        </p:tgtEl>
                                      </p:cBhvr>
                                    </p:animEffect>
                                    <p:anim calcmode="lin" valueType="num">
                                      <p:cBhvr>
                                        <p:cTn id="46" dur="500" fill="hold"/>
                                        <p:tgtEl>
                                          <p:spTgt spid="18"/>
                                        </p:tgtEl>
                                        <p:attrNameLst>
                                          <p:attrName>ppt_x</p:attrName>
                                        </p:attrNameLst>
                                      </p:cBhvr>
                                      <p:tavLst>
                                        <p:tav tm="0">
                                          <p:val>
                                            <p:fltVal val="0.5"/>
                                          </p:val>
                                        </p:tav>
                                        <p:tav tm="100000">
                                          <p:val>
                                            <p:strVal val="#ppt_x"/>
                                          </p:val>
                                        </p:tav>
                                      </p:tavLst>
                                    </p:anim>
                                    <p:anim calcmode="lin" valueType="num">
                                      <p:cBhvr>
                                        <p:cTn id="47" dur="500" fill="hold"/>
                                        <p:tgtEl>
                                          <p:spTgt spid="18"/>
                                        </p:tgtEl>
                                        <p:attrNameLst>
                                          <p:attrName>ppt_y</p:attrName>
                                        </p:attrNameLst>
                                      </p:cBhvr>
                                      <p:tavLst>
                                        <p:tav tm="0">
                                          <p:val>
                                            <p:fltVal val="0.5"/>
                                          </p:val>
                                        </p:tav>
                                        <p:tav tm="100000">
                                          <p:val>
                                            <p:strVal val="#ppt_y"/>
                                          </p:val>
                                        </p:tav>
                                      </p:tavLst>
                                    </p:anim>
                                  </p:childTnLst>
                                </p:cTn>
                              </p:par>
                            </p:childTnLst>
                          </p:cTn>
                        </p:par>
                        <p:par>
                          <p:cTn id="48" fill="hold">
                            <p:stCondLst>
                              <p:cond delay="500"/>
                            </p:stCondLst>
                            <p:childTnLst>
                              <p:par>
                                <p:cTn id="49" presetID="53" presetClass="entr" presetSubtype="528"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p:cTn id="51" dur="500" fill="hold"/>
                                        <p:tgtEl>
                                          <p:spTgt spid="19"/>
                                        </p:tgtEl>
                                        <p:attrNameLst>
                                          <p:attrName>ppt_w</p:attrName>
                                        </p:attrNameLst>
                                      </p:cBhvr>
                                      <p:tavLst>
                                        <p:tav tm="0">
                                          <p:val>
                                            <p:fltVal val="0"/>
                                          </p:val>
                                        </p:tav>
                                        <p:tav tm="100000">
                                          <p:val>
                                            <p:strVal val="#ppt_w"/>
                                          </p:val>
                                        </p:tav>
                                      </p:tavLst>
                                    </p:anim>
                                    <p:anim calcmode="lin" valueType="num">
                                      <p:cBhvr>
                                        <p:cTn id="52" dur="500" fill="hold"/>
                                        <p:tgtEl>
                                          <p:spTgt spid="19"/>
                                        </p:tgtEl>
                                        <p:attrNameLst>
                                          <p:attrName>ppt_h</p:attrName>
                                        </p:attrNameLst>
                                      </p:cBhvr>
                                      <p:tavLst>
                                        <p:tav tm="0">
                                          <p:val>
                                            <p:fltVal val="0"/>
                                          </p:val>
                                        </p:tav>
                                        <p:tav tm="100000">
                                          <p:val>
                                            <p:strVal val="#ppt_h"/>
                                          </p:val>
                                        </p:tav>
                                      </p:tavLst>
                                    </p:anim>
                                    <p:animEffect transition="in" filter="fade">
                                      <p:cBhvr>
                                        <p:cTn id="53" dur="500"/>
                                        <p:tgtEl>
                                          <p:spTgt spid="19"/>
                                        </p:tgtEl>
                                      </p:cBhvr>
                                    </p:animEffect>
                                    <p:anim calcmode="lin" valueType="num">
                                      <p:cBhvr>
                                        <p:cTn id="54" dur="500" fill="hold"/>
                                        <p:tgtEl>
                                          <p:spTgt spid="19"/>
                                        </p:tgtEl>
                                        <p:attrNameLst>
                                          <p:attrName>ppt_x</p:attrName>
                                        </p:attrNameLst>
                                      </p:cBhvr>
                                      <p:tavLst>
                                        <p:tav tm="0">
                                          <p:val>
                                            <p:fltVal val="0.5"/>
                                          </p:val>
                                        </p:tav>
                                        <p:tav tm="100000">
                                          <p:val>
                                            <p:strVal val="#ppt_x"/>
                                          </p:val>
                                        </p:tav>
                                      </p:tavLst>
                                    </p:anim>
                                    <p:anim calcmode="lin" valueType="num">
                                      <p:cBhvr>
                                        <p:cTn id="55" dur="500" fill="hold"/>
                                        <p:tgtEl>
                                          <p:spTgt spid="19"/>
                                        </p:tgtEl>
                                        <p:attrNameLst>
                                          <p:attrName>ppt_y</p:attrName>
                                        </p:attrNameLst>
                                      </p:cBhvr>
                                      <p:tavLst>
                                        <p:tav tm="0">
                                          <p:val>
                                            <p:fltVal val="0.5"/>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childTnLst>
                          </p:cTn>
                        </p:par>
                      </p:childTnLst>
                    </p:cTn>
                  </p:par>
                  <p:par>
                    <p:cTn id="61" fill="hold">
                      <p:stCondLst>
                        <p:cond delay="indefinite"/>
                      </p:stCondLst>
                      <p:childTnLst>
                        <p:par>
                          <p:cTn id="62" fill="hold">
                            <p:stCondLst>
                              <p:cond delay="0"/>
                            </p:stCondLst>
                            <p:childTnLst>
                              <p:par>
                                <p:cTn id="63" presetID="23" presetClass="entr" presetSubtype="32"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500" fill="hold"/>
                                        <p:tgtEl>
                                          <p:spTgt spid="17"/>
                                        </p:tgtEl>
                                        <p:attrNameLst>
                                          <p:attrName>ppt_w</p:attrName>
                                        </p:attrNameLst>
                                      </p:cBhvr>
                                      <p:tavLst>
                                        <p:tav tm="0">
                                          <p:val>
                                            <p:strVal val="4*#ppt_w"/>
                                          </p:val>
                                        </p:tav>
                                        <p:tav tm="100000">
                                          <p:val>
                                            <p:strVal val="#ppt_w"/>
                                          </p:val>
                                        </p:tav>
                                      </p:tavLst>
                                    </p:anim>
                                    <p:anim calcmode="lin" valueType="num">
                                      <p:cBhvr>
                                        <p:cTn id="66" dur="500" fill="hold"/>
                                        <p:tgtEl>
                                          <p:spTgt spid="1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p:bldP spid="12" grpId="0"/>
      <p:bldP spid="13" grpId="0"/>
      <p:bldP spid="14" grpId="0"/>
      <p:bldP spid="18" grpId="0"/>
      <p:bldP spid="19" grpId="0"/>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1406" y="104772"/>
            <a:ext cx="8186766" cy="609584"/>
          </a:xfrm>
        </p:spPr>
        <p:txBody>
          <a:bodyPr>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4400" b="1" i="1" dirty="0" smtClean="0">
                <a:ln/>
                <a:solidFill>
                  <a:schemeClr val="accent3"/>
                </a:solidFill>
                <a:effectLst/>
                <a:latin typeface="Times New Roman" pitchFamily="18" charset="0"/>
                <a:cs typeface="Times New Roman" pitchFamily="18" charset="0"/>
              </a:rPr>
              <a:t>Double Pieces</a:t>
            </a:r>
            <a:endParaRPr lang="en-US" sz="4400" b="1" i="1" dirty="0">
              <a:ln/>
              <a:solidFill>
                <a:schemeClr val="accent3"/>
              </a:solidFill>
              <a:effectLst/>
              <a:latin typeface="Times New Roman" pitchFamily="18" charset="0"/>
              <a:cs typeface="Times New Roman" pitchFamily="18"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8607" t="34877" r="43057" b="22777"/>
          <a:stretch/>
        </p:blipFill>
        <p:spPr>
          <a:xfrm>
            <a:off x="467544" y="1282889"/>
            <a:ext cx="3911343" cy="324036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4157" t="33839" r="40556" b="26686"/>
          <a:stretch/>
        </p:blipFill>
        <p:spPr>
          <a:xfrm>
            <a:off x="4788024" y="1268760"/>
            <a:ext cx="3878872" cy="3254489"/>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467544" y="4996333"/>
            <a:ext cx="8199352" cy="1384995"/>
          </a:xfrm>
          <a:prstGeom prst="rect">
            <a:avLst/>
          </a:prstGeom>
          <a:no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just"/>
            <a:r>
              <a:rPr lang="en-US" sz="2800" b="1" dirty="0" smtClean="0">
                <a:ln/>
                <a:solidFill>
                  <a:schemeClr val="accent3"/>
                </a:solidFill>
              </a:rPr>
              <a:t>Due to the  target is within the working region, the vision still able to measure the marking data, hence double pieces unable to detect. </a:t>
            </a:r>
            <a:endParaRPr lang="en-GB" sz="2800" b="1" dirty="0">
              <a:ln/>
              <a:solidFill>
                <a:schemeClr val="accent3"/>
              </a:solidFill>
            </a:endParaRPr>
          </a:p>
        </p:txBody>
      </p:sp>
    </p:spTree>
    <p:extLst>
      <p:ext uri="{BB962C8B-B14F-4D97-AF65-F5344CB8AC3E}">
        <p14:creationId xmlns:p14="http://schemas.microsoft.com/office/powerpoint/2010/main" val="4636046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1406" y="104772"/>
            <a:ext cx="8186766" cy="609584"/>
          </a:xfrm>
        </p:spPr>
        <p:txBody>
          <a:bodyPr>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4400" b="1" i="1" dirty="0" smtClean="0">
                <a:ln/>
                <a:solidFill>
                  <a:schemeClr val="accent3"/>
                </a:solidFill>
                <a:effectLst/>
                <a:latin typeface="Times New Roman" pitchFamily="18" charset="0"/>
                <a:cs typeface="Times New Roman" pitchFamily="18" charset="0"/>
              </a:rPr>
              <a:t>Double Pieces</a:t>
            </a:r>
            <a:endParaRPr lang="en-US" sz="4400" b="1" i="1" dirty="0">
              <a:ln/>
              <a:solidFill>
                <a:schemeClr val="accent3"/>
              </a:solidFill>
              <a:effectLst/>
              <a:latin typeface="Times New Roman" pitchFamily="18" charset="0"/>
              <a:cs typeface="Times New Roman" pitchFamily="18" charset="0"/>
            </a:endParaRPr>
          </a:p>
        </p:txBody>
      </p:sp>
      <p:graphicFrame>
        <p:nvGraphicFramePr>
          <p:cNvPr id="5" name="Chart 4"/>
          <p:cNvGraphicFramePr>
            <a:graphicFrameLocks/>
          </p:cNvGraphicFramePr>
          <p:nvPr>
            <p:extLst>
              <p:ext uri="{D42A27DB-BD31-4B8C-83A1-F6EECF244321}">
                <p14:modId xmlns:p14="http://schemas.microsoft.com/office/powerpoint/2010/main" val="1887609605"/>
              </p:ext>
            </p:extLst>
          </p:nvPr>
        </p:nvGraphicFramePr>
        <p:xfrm>
          <a:off x="142844" y="642918"/>
          <a:ext cx="9001155" cy="6215082"/>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xmlns:p14="http://schemas.microsoft.com/office/powerpoint/2010/main">
    <mc:Choice Requires="p14">
      <p:transition spd="slow" p14:dur="1500">
        <p14:ripple dir="rd"/>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1406" y="104772"/>
            <a:ext cx="8186766" cy="609584"/>
          </a:xfrm>
        </p:spPr>
        <p:txBody>
          <a:bodyPr>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4400" b="1" i="1" dirty="0" smtClean="0">
                <a:ln/>
                <a:solidFill>
                  <a:schemeClr val="accent3"/>
                </a:solidFill>
                <a:effectLst/>
                <a:latin typeface="Times New Roman" pitchFamily="18" charset="0"/>
                <a:cs typeface="Times New Roman" pitchFamily="18" charset="0"/>
              </a:rPr>
              <a:t>Double Marking</a:t>
            </a:r>
            <a:endParaRPr lang="en-US" sz="4400" b="1" i="1" dirty="0">
              <a:ln/>
              <a:solidFill>
                <a:schemeClr val="accent3"/>
              </a:solidFill>
              <a:effectLst/>
              <a:latin typeface="Times New Roman" pitchFamily="18" charset="0"/>
              <a:cs typeface="Times New Roman" pitchFamily="18"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045" t="36218" r="45224" b="22685"/>
          <a:stretch/>
        </p:blipFill>
        <p:spPr>
          <a:xfrm>
            <a:off x="5004048" y="1052736"/>
            <a:ext cx="3703833" cy="3384377"/>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7763" t="34032" r="42834" b="22784"/>
          <a:stretch/>
        </p:blipFill>
        <p:spPr>
          <a:xfrm>
            <a:off x="467544" y="1035158"/>
            <a:ext cx="4117396" cy="3384376"/>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395536" y="4709462"/>
            <a:ext cx="8461157" cy="1815882"/>
          </a:xfrm>
          <a:prstGeom prst="rect">
            <a:avLst/>
          </a:prstGeom>
          <a:no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just"/>
            <a:r>
              <a:rPr lang="en-US" sz="2800" b="1" dirty="0" smtClean="0">
                <a:ln/>
                <a:solidFill>
                  <a:schemeClr val="accent3"/>
                </a:solidFill>
              </a:rPr>
              <a:t>Double Marking detection is also depends on the focusing point of the vision system. In the case shown above, if focus is not good, it probably able to read the character since the line is slightly become thicker.</a:t>
            </a:r>
            <a:endParaRPr lang="en-GB" sz="2800" b="1" dirty="0">
              <a:ln/>
              <a:solidFill>
                <a:schemeClr val="accent3"/>
              </a:solidFill>
            </a:endParaRPr>
          </a:p>
        </p:txBody>
      </p:sp>
    </p:spTree>
    <p:extLst>
      <p:ext uri="{BB962C8B-B14F-4D97-AF65-F5344CB8AC3E}">
        <p14:creationId xmlns:p14="http://schemas.microsoft.com/office/powerpoint/2010/main" val="980638921"/>
      </p:ext>
    </p:extLst>
  </p:cSld>
  <p:clrMapOvr>
    <a:masterClrMapping/>
  </p:clrMapOvr>
  <mc:AlternateContent xmlns:mc="http://schemas.openxmlformats.org/markup-compatibility/2006" xmlns:p14="http://schemas.microsoft.com/office/powerpoint/2010/main">
    <mc:Choice Requires="p14">
      <p:transition spd="slow" p14:dur="1500">
        <p14:ripple dir="l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4*#ppt_w"/>
                                          </p:val>
                                        </p:tav>
                                        <p:tav tm="100000">
                                          <p:val>
                                            <p:strVal val="#ppt_w"/>
                                          </p:val>
                                        </p:tav>
                                      </p:tavLst>
                                    </p:anim>
                                    <p:anim calcmode="lin" valueType="num">
                                      <p:cBhvr>
                                        <p:cTn id="8" dur="500" fill="hold"/>
                                        <p:tgtEl>
                                          <p:spTgt spid="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1406" y="104772"/>
            <a:ext cx="8186766" cy="609584"/>
          </a:xfrm>
        </p:spPr>
        <p:txBody>
          <a:bodyPr>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4400" b="1" i="1" dirty="0" smtClean="0">
                <a:ln/>
                <a:solidFill>
                  <a:schemeClr val="accent3"/>
                </a:solidFill>
                <a:effectLst/>
                <a:latin typeface="Times New Roman" pitchFamily="18" charset="0"/>
                <a:cs typeface="Times New Roman" pitchFamily="18" charset="0"/>
              </a:rPr>
              <a:t>QC Reject : Double Marking</a:t>
            </a:r>
            <a:endParaRPr lang="en-US" sz="4400" b="1" i="1" dirty="0">
              <a:ln/>
              <a:solidFill>
                <a:schemeClr val="accent3"/>
              </a:solidFill>
              <a:effectLst/>
              <a:latin typeface="Times New Roman" pitchFamily="18" charset="0"/>
              <a:cs typeface="Times New Roman" pitchFamily="18" charset="0"/>
            </a:endParaRPr>
          </a:p>
        </p:txBody>
      </p:sp>
      <p:graphicFrame>
        <p:nvGraphicFramePr>
          <p:cNvPr id="6" name="Chart 5"/>
          <p:cNvGraphicFramePr>
            <a:graphicFrameLocks/>
          </p:cNvGraphicFramePr>
          <p:nvPr>
            <p:extLst>
              <p:ext uri="{D42A27DB-BD31-4B8C-83A1-F6EECF244321}">
                <p14:modId xmlns:p14="http://schemas.microsoft.com/office/powerpoint/2010/main" val="3710680147"/>
              </p:ext>
            </p:extLst>
          </p:nvPr>
        </p:nvGraphicFramePr>
        <p:xfrm>
          <a:off x="214282" y="928670"/>
          <a:ext cx="8715436" cy="250033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3376184350"/>
              </p:ext>
            </p:extLst>
          </p:nvPr>
        </p:nvGraphicFramePr>
        <p:xfrm>
          <a:off x="214282" y="3717032"/>
          <a:ext cx="8786874" cy="2998116"/>
        </p:xfrm>
        <a:graphic>
          <a:graphicData uri="http://schemas.openxmlformats.org/drawingml/2006/chart">
            <c:chart xmlns:c="http://schemas.openxmlformats.org/drawingml/2006/chart" xmlns:r="http://schemas.openxmlformats.org/officeDocument/2006/relationships" r:id="rId3"/>
          </a:graphicData>
        </a:graphic>
      </p:graphicFrame>
      <p:sp>
        <p:nvSpPr>
          <p:cNvPr id="7" name="Explosion 1 6"/>
          <p:cNvSpPr/>
          <p:nvPr/>
        </p:nvSpPr>
        <p:spPr>
          <a:xfrm rot="20830110">
            <a:off x="3617800" y="2514848"/>
            <a:ext cx="5000660" cy="2344764"/>
          </a:xfrm>
          <a:prstGeom prst="irregularSeal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800" i="1" dirty="0" smtClean="0">
                <a:latin typeface="Times New Roman" pitchFamily="18" charset="0"/>
                <a:cs typeface="Times New Roman" pitchFamily="18" charset="0"/>
              </a:rPr>
              <a:t>No Customer Claim</a:t>
            </a:r>
            <a:endParaRPr lang="en-US" sz="2800" i="1" dirty="0">
              <a:latin typeface="Times New Roman" pitchFamily="18" charset="0"/>
              <a:cs typeface="Times New Roman" pitchFamily="18" charset="0"/>
            </a:endParaRPr>
          </a:p>
        </p:txBody>
      </p:sp>
      <p:sp>
        <p:nvSpPr>
          <p:cNvPr id="8" name="Explosion 1 7"/>
          <p:cNvSpPr/>
          <p:nvPr/>
        </p:nvSpPr>
        <p:spPr>
          <a:xfrm rot="20894881">
            <a:off x="2627315" y="3632507"/>
            <a:ext cx="5739622" cy="2000264"/>
          </a:xfrm>
          <a:prstGeom prst="irregularSeal1">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400" i="1" dirty="0" smtClean="0">
                <a:latin typeface="Times New Roman" pitchFamily="18" charset="0"/>
                <a:cs typeface="Times New Roman" pitchFamily="18" charset="0"/>
              </a:rPr>
              <a:t>Not Required By Customer</a:t>
            </a:r>
            <a:endParaRPr lang="en-US" sz="2400" i="1"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14:ripple dir="l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4*#ppt_w"/>
                                          </p:val>
                                        </p:tav>
                                        <p:tav tm="100000">
                                          <p:val>
                                            <p:strVal val="#ppt_w"/>
                                          </p:val>
                                        </p:tav>
                                      </p:tavLst>
                                    </p:anim>
                                    <p:anim calcmode="lin" valueType="num">
                                      <p:cBhvr>
                                        <p:cTn id="8"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5" presetClass="path" presetSubtype="0" accel="50000" decel="50000" fill="hold" grpId="1" nodeType="clickEffect">
                                  <p:stCondLst>
                                    <p:cond delay="0"/>
                                  </p:stCondLst>
                                  <p:childTnLst>
                                    <p:animMotion origin="layout" path="M 2.77778E-6 -2.77521E-6 L -0.38959 -2.77521E-6 " pathEditMode="relative" rAng="0" ptsTypes="AA">
                                      <p:cBhvr>
                                        <p:cTn id="12" dur="2000" fill="hold"/>
                                        <p:tgtEl>
                                          <p:spTgt spid="7"/>
                                        </p:tgtEl>
                                        <p:attrNameLst>
                                          <p:attrName>ppt_x</p:attrName>
                                          <p:attrName>ppt_y</p:attrName>
                                        </p:attrNameLst>
                                      </p:cBhvr>
                                      <p:rCtr x="-19479" y="0"/>
                                    </p:animMotion>
                                  </p:childTnLst>
                                </p:cTn>
                              </p:par>
                            </p:childTnLst>
                          </p:cTn>
                        </p:par>
                        <p:par>
                          <p:cTn id="13" fill="hold">
                            <p:stCondLst>
                              <p:cond delay="2000"/>
                            </p:stCondLst>
                            <p:childTnLst>
                              <p:par>
                                <p:cTn id="14" presetID="23" presetClass="entr" presetSubtype="32"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strVal val="4*#ppt_w"/>
                                          </p:val>
                                        </p:tav>
                                        <p:tav tm="100000">
                                          <p:val>
                                            <p:strVal val="#ppt_w"/>
                                          </p:val>
                                        </p:tav>
                                      </p:tavLst>
                                    </p:anim>
                                    <p:anim calcmode="lin" valueType="num">
                                      <p:cBhvr>
                                        <p:cTn id="17"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28257"/>
          <a:stretch/>
        </p:blipFill>
        <p:spPr>
          <a:xfrm>
            <a:off x="165077" y="1973082"/>
            <a:ext cx="4244454" cy="443711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27181"/>
          <a:stretch/>
        </p:blipFill>
        <p:spPr>
          <a:xfrm>
            <a:off x="4687023" y="1988840"/>
            <a:ext cx="4277465" cy="4405596"/>
          </a:xfrm>
          <a:prstGeom prst="rect">
            <a:avLst/>
          </a:prstGeom>
          <a:ln>
            <a:noFill/>
          </a:ln>
          <a:effectLst>
            <a:outerShdw blurRad="292100" dist="139700" dir="2700000" algn="tl" rotWithShape="0">
              <a:srgbClr val="333333">
                <a:alpha val="65000"/>
              </a:srgbClr>
            </a:outerShdw>
          </a:effectLst>
        </p:spPr>
      </p:pic>
      <p:sp>
        <p:nvSpPr>
          <p:cNvPr id="6" name="Title 1"/>
          <p:cNvSpPr>
            <a:spLocks noGrp="1"/>
          </p:cNvSpPr>
          <p:nvPr>
            <p:ph type="title"/>
          </p:nvPr>
        </p:nvSpPr>
        <p:spPr>
          <a:xfrm>
            <a:off x="71406" y="104772"/>
            <a:ext cx="8186766" cy="609584"/>
          </a:xfrm>
        </p:spPr>
        <p:txBody>
          <a:bodyPr>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4400" b="1" i="1" dirty="0" smtClean="0">
                <a:ln/>
                <a:solidFill>
                  <a:schemeClr val="accent3"/>
                </a:solidFill>
                <a:effectLst/>
                <a:latin typeface="Times New Roman" pitchFamily="18" charset="0"/>
                <a:cs typeface="Times New Roman" pitchFamily="18" charset="0"/>
              </a:rPr>
              <a:t>Sealing Inspection</a:t>
            </a:r>
            <a:endParaRPr lang="en-US" sz="4400" b="1" i="1" dirty="0">
              <a:ln/>
              <a:solidFill>
                <a:schemeClr val="accent3"/>
              </a:solidFill>
              <a:effectLst/>
              <a:latin typeface="Times New Roman" pitchFamily="18" charset="0"/>
              <a:cs typeface="Times New Roman" pitchFamily="18" charset="0"/>
            </a:endParaRPr>
          </a:p>
        </p:txBody>
      </p:sp>
      <p:sp>
        <p:nvSpPr>
          <p:cNvPr id="7" name="Oval 6"/>
          <p:cNvSpPr/>
          <p:nvPr/>
        </p:nvSpPr>
        <p:spPr>
          <a:xfrm>
            <a:off x="539552" y="2996952"/>
            <a:ext cx="792088" cy="33974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3419872" y="2992950"/>
            <a:ext cx="792088" cy="33974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5076056" y="2924944"/>
            <a:ext cx="792088" cy="33974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8028384" y="2924944"/>
            <a:ext cx="792088" cy="33974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611560" y="836712"/>
            <a:ext cx="7848872" cy="523220"/>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marL="285750" indent="-285750">
              <a:buFont typeface="Wingdings" pitchFamily="2" charset="2"/>
              <a:buChar char="q"/>
            </a:pPr>
            <a:r>
              <a:rPr lang="en-US" sz="280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Difficulties in identifying the Sealing Area</a:t>
            </a:r>
            <a:endParaRPr lang="en-GB" sz="28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2" name="TextBox 11"/>
          <p:cNvSpPr txBox="1"/>
          <p:nvPr/>
        </p:nvSpPr>
        <p:spPr>
          <a:xfrm>
            <a:off x="611560" y="1249596"/>
            <a:ext cx="8064896" cy="523220"/>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marL="285750" indent="-285750">
              <a:buFont typeface="Wingdings" pitchFamily="2" charset="2"/>
              <a:buChar char="q"/>
            </a:pPr>
            <a:r>
              <a:rPr lang="en-US" sz="280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Inconsistent Measurement cause M/C </a:t>
            </a:r>
            <a:r>
              <a:rPr lang="en-US" sz="2800"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Stopages</a:t>
            </a:r>
            <a:endParaRPr lang="en-GB" sz="28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5896988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heel(1)">
                                      <p:cBhvr>
                                        <p:cTn id="20" dur="2000"/>
                                        <p:tgtEl>
                                          <p:spTgt spid="7"/>
                                        </p:tgtEl>
                                      </p:cBhvr>
                                    </p:animEffect>
                                  </p:childTnLst>
                                </p:cTn>
                              </p:par>
                            </p:childTnLst>
                          </p:cTn>
                        </p:par>
                        <p:par>
                          <p:cTn id="21" fill="hold">
                            <p:stCondLst>
                              <p:cond delay="2000"/>
                            </p:stCondLst>
                            <p:childTnLst>
                              <p:par>
                                <p:cTn id="22" presetID="21" presetClass="entr" presetSubtype="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heel(1)">
                                      <p:cBhvr>
                                        <p:cTn id="24" dur="2000"/>
                                        <p:tgtEl>
                                          <p:spTgt spid="8"/>
                                        </p:tgtEl>
                                      </p:cBhvr>
                                    </p:animEffect>
                                  </p:childTnLst>
                                </p:cTn>
                              </p:par>
                            </p:childTnLst>
                          </p:cTn>
                        </p:par>
                        <p:par>
                          <p:cTn id="25" fill="hold">
                            <p:stCondLst>
                              <p:cond delay="4000"/>
                            </p:stCondLst>
                            <p:childTnLst>
                              <p:par>
                                <p:cTn id="26" presetID="2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heel(1)">
                                      <p:cBhvr>
                                        <p:cTn id="33" dur="2000"/>
                                        <p:tgtEl>
                                          <p:spTgt spid="9"/>
                                        </p:tgtEl>
                                      </p:cBhvr>
                                    </p:animEffect>
                                  </p:childTnLst>
                                </p:cTn>
                              </p:par>
                            </p:childTnLst>
                          </p:cTn>
                        </p:par>
                        <p:par>
                          <p:cTn id="34" fill="hold">
                            <p:stCondLst>
                              <p:cond delay="2000"/>
                            </p:stCondLst>
                            <p:childTnLst>
                              <p:par>
                                <p:cTn id="35" presetID="21" presetClass="entr" presetSubtype="1"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heel(1)">
                                      <p:cBhvr>
                                        <p:cTn id="37" dur="2000"/>
                                        <p:tgtEl>
                                          <p:spTgt spid="10"/>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164994916"/>
              </p:ext>
            </p:extLst>
          </p:nvPr>
        </p:nvGraphicFramePr>
        <p:xfrm>
          <a:off x="107504" y="548680"/>
          <a:ext cx="8928991" cy="6075579"/>
        </p:xfrm>
        <a:graphic>
          <a:graphicData uri="http://schemas.openxmlformats.org/drawingml/2006/table">
            <a:tbl>
              <a:tblPr firstRow="1" bandRow="1">
                <a:tableStyleId>{073A0DAA-6AF3-43AB-8588-CEC1D06C72B9}</a:tableStyleId>
              </a:tblPr>
              <a:tblGrid>
                <a:gridCol w="1957039"/>
                <a:gridCol w="923281"/>
                <a:gridCol w="1080120"/>
                <a:gridCol w="1008112"/>
                <a:gridCol w="1008112"/>
                <a:gridCol w="1008112"/>
                <a:gridCol w="1008112"/>
                <a:gridCol w="936103"/>
              </a:tblGrid>
              <a:tr h="407565">
                <a:tc rowSpan="2">
                  <a:txBody>
                    <a:bodyPr/>
                    <a:lstStyle/>
                    <a:p>
                      <a:pPr algn="ctr"/>
                      <a:r>
                        <a:rPr lang="en-US" sz="1600" b="0" dirty="0" smtClean="0"/>
                        <a:t>Inspection Type</a:t>
                      </a:r>
                      <a:endParaRPr lang="en-US" sz="1600" b="0" dirty="0"/>
                    </a:p>
                  </a:txBody>
                  <a:tcPr anchor="ctr"/>
                </a:tc>
                <a:tc gridSpan="2">
                  <a:txBody>
                    <a:bodyPr/>
                    <a:lstStyle/>
                    <a:p>
                      <a:pPr algn="ctr"/>
                      <a:r>
                        <a:rPr lang="en-US" sz="1600" b="0" dirty="0" smtClean="0"/>
                        <a:t>Cycle Time = 0.19 sec</a:t>
                      </a:r>
                      <a:endParaRPr lang="en-US" sz="1600" b="0" dirty="0"/>
                    </a:p>
                  </a:txBody>
                  <a:tcPr/>
                </a:tc>
                <a:tc hMerge="1">
                  <a:txBody>
                    <a:bodyPr/>
                    <a:lstStyle/>
                    <a:p>
                      <a:endParaRPr lang="en-US" dirty="0"/>
                    </a:p>
                  </a:txBody>
                  <a:tcPr/>
                </a:tc>
                <a:tc gridSpan="2">
                  <a:txBody>
                    <a:bodyPr/>
                    <a:lstStyle/>
                    <a:p>
                      <a:pPr algn="ctr"/>
                      <a:r>
                        <a:rPr lang="en-US" sz="1600" b="0" dirty="0" smtClean="0"/>
                        <a:t>Cycle Time = 0.28 sec</a:t>
                      </a:r>
                      <a:endParaRPr lang="en-US" sz="1600" b="0" dirty="0"/>
                    </a:p>
                  </a:txBody>
                  <a:tcPr/>
                </a:tc>
                <a:tc hMerge="1">
                  <a:txBody>
                    <a:bodyPr/>
                    <a:lstStyle/>
                    <a:p>
                      <a:endParaRPr lang="en-US" dirty="0"/>
                    </a:p>
                  </a:txBody>
                  <a:tcPr/>
                </a:tc>
                <a:tc rowSpan="2">
                  <a:txBody>
                    <a:bodyPr/>
                    <a:lstStyle/>
                    <a:p>
                      <a:pPr algn="ctr"/>
                      <a:r>
                        <a:rPr lang="en-US" b="0" dirty="0" smtClean="0"/>
                        <a:t>QC</a:t>
                      </a:r>
                      <a:r>
                        <a:rPr lang="en-US" b="0" baseline="0" dirty="0" smtClean="0"/>
                        <a:t> Reject</a:t>
                      </a:r>
                      <a:endParaRPr lang="en-US" b="0" dirty="0"/>
                    </a:p>
                  </a:txBody>
                  <a:tcPr anchor="ctr"/>
                </a:tc>
                <a:tc rowSpan="2">
                  <a:txBody>
                    <a:bodyPr/>
                    <a:lstStyle/>
                    <a:p>
                      <a:pPr algn="ctr"/>
                      <a:r>
                        <a:rPr lang="en-US" b="0" dirty="0" err="1" smtClean="0"/>
                        <a:t>Cust</a:t>
                      </a:r>
                      <a:r>
                        <a:rPr lang="en-US" b="0" dirty="0" smtClean="0"/>
                        <a:t>.</a:t>
                      </a:r>
                      <a:r>
                        <a:rPr lang="en-US" b="0" baseline="0" dirty="0" smtClean="0"/>
                        <a:t> Claim</a:t>
                      </a:r>
                      <a:endParaRPr lang="en-US" b="0" dirty="0"/>
                    </a:p>
                  </a:txBody>
                  <a:tcPr anchor="ctr"/>
                </a:tc>
                <a:tc rowSpan="2">
                  <a:txBody>
                    <a:bodyPr/>
                    <a:lstStyle/>
                    <a:p>
                      <a:pPr algn="ctr"/>
                      <a:r>
                        <a:rPr lang="en-US" sz="1600" b="0" dirty="0" smtClean="0"/>
                        <a:t>Propose</a:t>
                      </a:r>
                      <a:endParaRPr lang="en-US" sz="1600" b="0" dirty="0"/>
                    </a:p>
                  </a:txBody>
                  <a:tcPr anchor="ctr"/>
                </a:tc>
              </a:tr>
              <a:tr h="407565">
                <a:tc vMerge="1">
                  <a:txBody>
                    <a:bodyPr/>
                    <a:lstStyle/>
                    <a:p>
                      <a:endParaRPr lang="en-US" dirty="0"/>
                    </a:p>
                  </a:txBody>
                  <a:tcPr/>
                </a:tc>
                <a:tc>
                  <a:txBody>
                    <a:bodyPr/>
                    <a:lstStyle/>
                    <a:p>
                      <a:pPr algn="ctr"/>
                      <a:r>
                        <a:rPr lang="en-US" sz="1600" b="1" i="1" dirty="0" smtClean="0">
                          <a:solidFill>
                            <a:srgbClr val="C00000"/>
                          </a:solidFill>
                        </a:rPr>
                        <a:t>FA-128P</a:t>
                      </a:r>
                      <a:endParaRPr lang="en-US" sz="1600" b="1" i="1" dirty="0">
                        <a:solidFill>
                          <a:srgbClr val="C00000"/>
                        </a:solidFill>
                      </a:endParaRPr>
                    </a:p>
                  </a:txBody>
                  <a:tcPr/>
                </a:tc>
                <a:tc>
                  <a:txBody>
                    <a:bodyPr/>
                    <a:lstStyle/>
                    <a:p>
                      <a:pPr algn="ctr"/>
                      <a:r>
                        <a:rPr lang="en-US" sz="1600" b="1" i="1" dirty="0" smtClean="0">
                          <a:solidFill>
                            <a:srgbClr val="C00000"/>
                          </a:solidFill>
                        </a:rPr>
                        <a:t>FA-20HP</a:t>
                      </a:r>
                      <a:endParaRPr lang="en-US" sz="1600" b="1" i="1" dirty="0">
                        <a:solidFill>
                          <a:srgbClr val="C00000"/>
                        </a:solidFill>
                      </a:endParaRPr>
                    </a:p>
                  </a:txBody>
                  <a:tcPr/>
                </a:tc>
                <a:tc>
                  <a:txBody>
                    <a:bodyPr/>
                    <a:lstStyle/>
                    <a:p>
                      <a:pPr algn="ctr"/>
                      <a:r>
                        <a:rPr lang="en-US" sz="1600" b="1" i="1" dirty="0" smtClean="0">
                          <a:solidFill>
                            <a:srgbClr val="C00000"/>
                          </a:solidFill>
                        </a:rPr>
                        <a:t>FA-128P</a:t>
                      </a:r>
                      <a:endParaRPr lang="en-US" sz="1600" b="1" i="1" dirty="0">
                        <a:solidFill>
                          <a:srgbClr val="C00000"/>
                        </a:solidFill>
                      </a:endParaRPr>
                    </a:p>
                  </a:txBody>
                  <a:tcPr/>
                </a:tc>
                <a:tc>
                  <a:txBody>
                    <a:bodyPr/>
                    <a:lstStyle/>
                    <a:p>
                      <a:pPr algn="ctr"/>
                      <a:r>
                        <a:rPr lang="en-US" sz="1600" b="1" i="1" dirty="0" smtClean="0">
                          <a:solidFill>
                            <a:srgbClr val="C00000"/>
                          </a:solidFill>
                        </a:rPr>
                        <a:t>FA-20HP</a:t>
                      </a:r>
                      <a:endParaRPr lang="en-US" sz="1600" b="1" i="1" dirty="0">
                        <a:solidFill>
                          <a:srgbClr val="C00000"/>
                        </a:solidFill>
                      </a:endParaRPr>
                    </a:p>
                  </a:txBody>
                  <a:tcPr/>
                </a:tc>
                <a:tc vMerge="1">
                  <a:txBody>
                    <a:bodyPr/>
                    <a:lstStyle/>
                    <a:p>
                      <a:pPr algn="ctr"/>
                      <a:endParaRPr lang="en-US" sz="1600" b="1" i="1" dirty="0">
                        <a:solidFill>
                          <a:srgbClr val="C00000"/>
                        </a:solidFill>
                      </a:endParaRPr>
                    </a:p>
                  </a:txBody>
                  <a:tcPr/>
                </a:tc>
                <a:tc vMerge="1">
                  <a:txBody>
                    <a:bodyPr/>
                    <a:lstStyle/>
                    <a:p>
                      <a:pPr algn="ctr"/>
                      <a:endParaRPr lang="en-US" sz="1600" b="1" i="1" dirty="0">
                        <a:solidFill>
                          <a:srgbClr val="C00000"/>
                        </a:solidFill>
                      </a:endParaRPr>
                    </a:p>
                  </a:txBody>
                  <a:tcPr/>
                </a:tc>
                <a:tc vMerge="1">
                  <a:txBody>
                    <a:bodyPr/>
                    <a:lstStyle/>
                    <a:p>
                      <a:pPr algn="ctr"/>
                      <a:endParaRPr lang="en-US" sz="1600" b="1" i="1" dirty="0">
                        <a:solidFill>
                          <a:srgbClr val="C00000"/>
                        </a:solidFill>
                      </a:endParaRPr>
                    </a:p>
                  </a:txBody>
                  <a:tcPr/>
                </a:tc>
              </a:tr>
              <a:tr h="435481">
                <a:tc>
                  <a:txBody>
                    <a:bodyPr/>
                    <a:lstStyle/>
                    <a:p>
                      <a:r>
                        <a:rPr lang="en-US" sz="1600" dirty="0" smtClean="0"/>
                        <a:t>Frequency Mixing</a:t>
                      </a:r>
                      <a:endParaRPr lang="en-US" sz="1600" dirty="0"/>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endParaRPr lang="en-US" sz="1800" b="1" dirty="0" smtClean="0">
                        <a:solidFill>
                          <a:srgbClr val="00B050"/>
                        </a:solidFill>
                        <a:latin typeface="+mn-lt"/>
                      </a:endParaRPr>
                    </a:p>
                  </a:txBody>
                  <a:tcPr/>
                </a:tc>
                <a:tc>
                  <a:txBody>
                    <a:bodyPr/>
                    <a:lstStyle/>
                    <a:p>
                      <a:pPr algn="ctr"/>
                      <a:r>
                        <a:rPr lang="en-US" sz="1800" b="0" dirty="0" smtClean="0">
                          <a:solidFill>
                            <a:srgbClr val="FF0000"/>
                          </a:solidFill>
                          <a:latin typeface="+mn-lt"/>
                        </a:rPr>
                        <a:t>Yes</a:t>
                      </a:r>
                      <a:endParaRPr lang="en-US" sz="1800" b="0" dirty="0">
                        <a:solidFill>
                          <a:srgbClr val="FF0000"/>
                        </a:solidFill>
                        <a:latin typeface="+mn-lt"/>
                      </a:endParaRPr>
                    </a:p>
                  </a:txBody>
                  <a:tcPr/>
                </a:tc>
                <a:tc>
                  <a:txBody>
                    <a:bodyPr/>
                    <a:lstStyle/>
                    <a:p>
                      <a:pPr algn="ctr"/>
                      <a:endParaRPr lang="en-US" sz="18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mn-lt"/>
                      </a:endParaRPr>
                    </a:p>
                  </a:txBody>
                  <a:tcPr/>
                </a:tc>
              </a:tr>
              <a:tr h="435481">
                <a:tc>
                  <a:txBody>
                    <a:bodyPr/>
                    <a:lstStyle/>
                    <a:p>
                      <a:r>
                        <a:rPr lang="en-US" sz="1600" dirty="0" smtClean="0"/>
                        <a:t>CL Mixing</a:t>
                      </a:r>
                      <a:endParaRPr lang="en-US" sz="1600" dirty="0"/>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endParaRPr lang="en-US" sz="1800" b="1" dirty="0">
                        <a:solidFill>
                          <a:srgbClr val="00B050"/>
                        </a:solidFill>
                        <a:latin typeface="+mn-lt"/>
                      </a:endParaRPr>
                    </a:p>
                  </a:txBody>
                  <a:tcPr/>
                </a:tc>
                <a:tc>
                  <a:txBody>
                    <a:bodyPr/>
                    <a:lstStyle/>
                    <a:p>
                      <a:pPr algn="ctr"/>
                      <a:r>
                        <a:rPr lang="en-US" sz="1800" b="0" dirty="0" smtClean="0">
                          <a:solidFill>
                            <a:srgbClr val="FF0000"/>
                          </a:solidFill>
                          <a:latin typeface="+mn-lt"/>
                        </a:rPr>
                        <a:t>Yes</a:t>
                      </a:r>
                      <a:endParaRPr lang="en-US" sz="1800" b="0" dirty="0">
                        <a:solidFill>
                          <a:srgbClr val="FF0000"/>
                        </a:solidFill>
                        <a:latin typeface="+mn-lt"/>
                      </a:endParaRPr>
                    </a:p>
                  </a:txBody>
                  <a:tcPr/>
                </a:tc>
                <a:tc>
                  <a:txBody>
                    <a:bodyPr/>
                    <a:lstStyle/>
                    <a:p>
                      <a:pPr algn="ctr"/>
                      <a:endParaRPr lang="en-US" sz="18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mn-lt"/>
                      </a:endParaRPr>
                    </a:p>
                  </a:txBody>
                  <a:tcPr/>
                </a:tc>
              </a:tr>
              <a:tr h="435481">
                <a:tc>
                  <a:txBody>
                    <a:bodyPr/>
                    <a:lstStyle/>
                    <a:p>
                      <a:r>
                        <a:rPr lang="en-US" sz="1600" dirty="0" smtClean="0">
                          <a:solidFill>
                            <a:srgbClr val="FF0000"/>
                          </a:solidFill>
                        </a:rPr>
                        <a:t>Mixing </a:t>
                      </a:r>
                      <a:r>
                        <a:rPr lang="en-US" sz="1600" dirty="0" err="1" smtClean="0">
                          <a:solidFill>
                            <a:srgbClr val="FF0000"/>
                          </a:solidFill>
                        </a:rPr>
                        <a:t>Weekcode</a:t>
                      </a:r>
                      <a:endParaRPr lang="en-US" sz="1600" dirty="0">
                        <a:solidFill>
                          <a:srgbClr val="FF0000"/>
                        </a:solidFill>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1800" b="0" dirty="0" smtClean="0">
                          <a:solidFill>
                            <a:srgbClr val="FF5353"/>
                          </a:solidFill>
                          <a:latin typeface="+mn-lt"/>
                        </a:rPr>
                        <a:t>Yes</a:t>
                      </a:r>
                      <a:endParaRPr lang="en-US" sz="1800" b="0" dirty="0">
                        <a:solidFill>
                          <a:srgbClr val="FF5353"/>
                        </a:solidFill>
                        <a:latin typeface="+mn-lt"/>
                      </a:endParaRPr>
                    </a:p>
                  </a:txBody>
                  <a:tcPr/>
                </a:tc>
                <a:tc>
                  <a:txBody>
                    <a:bodyPr/>
                    <a:lstStyle/>
                    <a:p>
                      <a:pPr algn="ctr"/>
                      <a:r>
                        <a:rPr lang="en-US" sz="1800" b="0" cap="none" spc="0" dirty="0" smtClean="0">
                          <a:ln>
                            <a:noFill/>
                          </a:ln>
                          <a:solidFill>
                            <a:srgbClr val="FF0000"/>
                          </a:solidFill>
                          <a:effectLst/>
                          <a:latin typeface="+mn-lt"/>
                        </a:rPr>
                        <a:t>No</a:t>
                      </a:r>
                      <a:endParaRPr lang="en-US" sz="1800" b="0" cap="none" spc="0" dirty="0">
                        <a:ln>
                          <a:noFill/>
                        </a:ln>
                        <a:solidFill>
                          <a:srgbClr val="FF0000"/>
                        </a:solidFill>
                        <a:effectLst/>
                        <a:latin typeface="+mn-lt"/>
                      </a:endParaRPr>
                    </a:p>
                  </a:txBody>
                  <a:tcPr/>
                </a:tc>
                <a:tc>
                  <a:txBody>
                    <a:bodyPr/>
                    <a:lstStyle/>
                    <a:p>
                      <a:pPr algn="ctr"/>
                      <a:r>
                        <a:rPr lang="en-US" sz="1800" b="0" dirty="0" smtClean="0">
                          <a:solidFill>
                            <a:srgbClr val="00B050"/>
                          </a:solidFill>
                          <a:latin typeface="+mn-lt"/>
                        </a:rPr>
                        <a:t>No</a:t>
                      </a:r>
                    </a:p>
                  </a:txBody>
                  <a:tcPr/>
                </a:tc>
              </a:tr>
              <a:tr h="435481">
                <a:tc>
                  <a:txBody>
                    <a:bodyPr/>
                    <a:lstStyle/>
                    <a:p>
                      <a:r>
                        <a:rPr lang="en-US" sz="1600" dirty="0" err="1" smtClean="0">
                          <a:solidFill>
                            <a:srgbClr val="FF0000"/>
                          </a:solidFill>
                        </a:rPr>
                        <a:t>Weekcode</a:t>
                      </a:r>
                      <a:r>
                        <a:rPr lang="en-US" sz="1600" dirty="0" smtClean="0"/>
                        <a:t> </a:t>
                      </a:r>
                      <a:r>
                        <a:rPr lang="en-US" sz="1600" dirty="0" smtClean="0">
                          <a:solidFill>
                            <a:srgbClr val="FF0000"/>
                          </a:solidFill>
                        </a:rPr>
                        <a:t>Jumping</a:t>
                      </a:r>
                      <a:endParaRPr lang="en-US" sz="1600" dirty="0">
                        <a:solidFill>
                          <a:srgbClr val="FF0000"/>
                        </a:solidFill>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1800" b="0" dirty="0" smtClean="0">
                          <a:solidFill>
                            <a:srgbClr val="FF5353"/>
                          </a:solidFill>
                          <a:latin typeface="+mn-lt"/>
                        </a:rPr>
                        <a:t>Yes</a:t>
                      </a:r>
                      <a:endParaRPr lang="en-US" sz="1800" b="0" dirty="0">
                        <a:solidFill>
                          <a:srgbClr val="FF5353"/>
                        </a:solidFill>
                        <a:latin typeface="+mn-lt"/>
                      </a:endParaRPr>
                    </a:p>
                  </a:txBody>
                  <a:tcPr/>
                </a:tc>
                <a:tc>
                  <a:txBody>
                    <a:bodyPr/>
                    <a:lstStyle/>
                    <a:p>
                      <a:pPr algn="ctr"/>
                      <a:r>
                        <a:rPr lang="en-US" sz="1800" b="0" cap="none" spc="0" dirty="0" smtClean="0">
                          <a:ln>
                            <a:noFill/>
                          </a:ln>
                          <a:solidFill>
                            <a:srgbClr val="FF0000"/>
                          </a:solidFill>
                          <a:effectLst/>
                          <a:latin typeface="+mn-lt"/>
                        </a:rPr>
                        <a:t>No</a:t>
                      </a:r>
                      <a:endParaRPr lang="en-US" sz="1800" b="0" cap="none" spc="0" dirty="0">
                        <a:ln>
                          <a:noFill/>
                        </a:ln>
                        <a:solidFill>
                          <a:srgbClr val="FF0000"/>
                        </a:solidFill>
                        <a:effectLst/>
                        <a:latin typeface="+mn-lt"/>
                      </a:endParaRPr>
                    </a:p>
                  </a:txBody>
                  <a:tcPr/>
                </a:tc>
                <a:tc>
                  <a:txBody>
                    <a:bodyPr/>
                    <a:lstStyle/>
                    <a:p>
                      <a:pPr algn="ctr"/>
                      <a:r>
                        <a:rPr lang="en-US" sz="1800" b="0" dirty="0" smtClean="0">
                          <a:solidFill>
                            <a:srgbClr val="00B050"/>
                          </a:solidFill>
                          <a:latin typeface="+mn-lt"/>
                        </a:rPr>
                        <a:t>No</a:t>
                      </a:r>
                      <a:endParaRPr lang="en-US" sz="1800" b="0" dirty="0">
                        <a:solidFill>
                          <a:srgbClr val="00B050"/>
                        </a:solidFill>
                        <a:latin typeface="+mn-lt"/>
                      </a:endParaRPr>
                    </a:p>
                  </a:txBody>
                  <a:tcPr/>
                </a:tc>
              </a:tr>
              <a:tr h="435481">
                <a:tc>
                  <a:txBody>
                    <a:bodyPr/>
                    <a:lstStyle/>
                    <a:p>
                      <a:r>
                        <a:rPr lang="en-US" sz="1600" dirty="0" smtClean="0"/>
                        <a:t>Marking Shift</a:t>
                      </a:r>
                      <a:endParaRPr lang="en-US" sz="1600" dirty="0"/>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endParaRPr lang="en-US" sz="1800" b="1" dirty="0">
                        <a:solidFill>
                          <a:srgbClr val="00B050"/>
                        </a:solidFill>
                        <a:latin typeface="+mn-lt"/>
                      </a:endParaRPr>
                    </a:p>
                  </a:txBody>
                  <a:tcPr/>
                </a:tc>
                <a:tc>
                  <a:txBody>
                    <a:bodyPr/>
                    <a:lstStyle/>
                    <a:p>
                      <a:pPr algn="ctr"/>
                      <a:endParaRPr lang="en-US" sz="1800" b="1" dirty="0">
                        <a:solidFill>
                          <a:srgbClr val="00B050"/>
                        </a:solidFill>
                        <a:latin typeface="+mn-lt"/>
                      </a:endParaRPr>
                    </a:p>
                  </a:txBody>
                  <a:tcPr/>
                </a:tc>
                <a:tc>
                  <a:txBody>
                    <a:bodyPr/>
                    <a:lstStyle/>
                    <a:p>
                      <a:pPr algn="ctr"/>
                      <a:endParaRPr lang="en-US" sz="1800" b="1" dirty="0">
                        <a:solidFill>
                          <a:srgbClr val="00B050"/>
                        </a:solidFill>
                        <a:latin typeface="+mn-lt"/>
                      </a:endParaRPr>
                    </a:p>
                  </a:txBody>
                  <a:tcPr/>
                </a:tc>
              </a:tr>
              <a:tr h="435481">
                <a:tc>
                  <a:txBody>
                    <a:bodyPr/>
                    <a:lstStyle/>
                    <a:p>
                      <a:r>
                        <a:rPr lang="en-US" sz="1600" dirty="0" smtClean="0">
                          <a:solidFill>
                            <a:srgbClr val="FF0000"/>
                          </a:solidFill>
                        </a:rPr>
                        <a:t>Wrong Direction</a:t>
                      </a:r>
                      <a:endParaRPr lang="en-US" sz="1600" dirty="0">
                        <a:solidFill>
                          <a:srgbClr val="FF0000"/>
                        </a:solidFill>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endParaRPr lang="en-US" sz="1800" b="1" dirty="0">
                        <a:solidFill>
                          <a:srgbClr val="FF0000"/>
                        </a:solidFill>
                        <a:latin typeface="+mn-lt"/>
                      </a:endParaRPr>
                    </a:p>
                  </a:txBody>
                  <a:tcPr/>
                </a:tc>
                <a:tc>
                  <a:txBody>
                    <a:bodyPr/>
                    <a:lstStyle/>
                    <a:p>
                      <a:pPr algn="ctr"/>
                      <a:endParaRPr lang="en-US" sz="1800" b="1" dirty="0">
                        <a:solidFill>
                          <a:srgbClr val="00B050"/>
                        </a:solidFill>
                        <a:latin typeface="+mn-lt"/>
                      </a:endParaRPr>
                    </a:p>
                  </a:txBody>
                  <a:tcPr/>
                </a:tc>
                <a:tc>
                  <a:txBody>
                    <a:bodyPr/>
                    <a:lstStyle/>
                    <a:p>
                      <a:pPr algn="ctr"/>
                      <a:endParaRPr lang="en-US" sz="1800" b="1" dirty="0">
                        <a:solidFill>
                          <a:srgbClr val="00B050"/>
                        </a:solidFill>
                        <a:latin typeface="+mn-lt"/>
                      </a:endParaRPr>
                    </a:p>
                  </a:txBody>
                  <a:tcPr/>
                </a:tc>
              </a:tr>
              <a:tr h="435481">
                <a:tc>
                  <a:txBody>
                    <a:bodyPr/>
                    <a:lstStyle/>
                    <a:p>
                      <a:r>
                        <a:rPr lang="en-US" sz="1600" dirty="0" smtClean="0">
                          <a:solidFill>
                            <a:srgbClr val="FF0000"/>
                          </a:solidFill>
                        </a:rPr>
                        <a:t>Double Pieces</a:t>
                      </a:r>
                      <a:endParaRPr lang="en-US" sz="1600" dirty="0">
                        <a:solidFill>
                          <a:srgbClr val="FF0000"/>
                        </a:solidFill>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endParaRPr lang="en-US" sz="1800" b="1" dirty="0">
                        <a:solidFill>
                          <a:srgbClr val="FF0000"/>
                        </a:solidFill>
                        <a:latin typeface="+mn-lt"/>
                      </a:endParaRPr>
                    </a:p>
                  </a:txBody>
                  <a:tcPr/>
                </a:tc>
                <a:tc>
                  <a:txBody>
                    <a:bodyPr/>
                    <a:lstStyle/>
                    <a:p>
                      <a:pPr algn="ctr"/>
                      <a:endParaRPr lang="en-US" sz="1800" b="1" dirty="0">
                        <a:solidFill>
                          <a:srgbClr val="FF0000"/>
                        </a:solidFill>
                        <a:latin typeface="+mn-lt"/>
                      </a:endParaRPr>
                    </a:p>
                  </a:txBody>
                  <a:tcPr/>
                </a:tc>
                <a:tc>
                  <a:txBody>
                    <a:bodyPr/>
                    <a:lstStyle/>
                    <a:p>
                      <a:pPr algn="ctr"/>
                      <a:endParaRPr lang="en-US" sz="1800" b="1" dirty="0">
                        <a:solidFill>
                          <a:srgbClr val="FF0000"/>
                        </a:solidFill>
                        <a:latin typeface="+mn-lt"/>
                      </a:endParaRPr>
                    </a:p>
                  </a:txBody>
                  <a:tcPr/>
                </a:tc>
              </a:tr>
              <a:tr h="435481">
                <a:tc>
                  <a:txBody>
                    <a:bodyPr/>
                    <a:lstStyle/>
                    <a:p>
                      <a:r>
                        <a:rPr lang="en-US" sz="1600" dirty="0" smtClean="0">
                          <a:solidFill>
                            <a:srgbClr val="FF0000"/>
                          </a:solidFill>
                        </a:rPr>
                        <a:t>Double</a:t>
                      </a:r>
                      <a:r>
                        <a:rPr lang="en-US" sz="1600" baseline="0" dirty="0" smtClean="0"/>
                        <a:t> </a:t>
                      </a:r>
                      <a:r>
                        <a:rPr lang="en-US" sz="1600" baseline="0" dirty="0" smtClean="0">
                          <a:solidFill>
                            <a:srgbClr val="FF0000"/>
                          </a:solidFill>
                        </a:rPr>
                        <a:t>Marking</a:t>
                      </a:r>
                      <a:endParaRPr lang="en-US" sz="1600" dirty="0">
                        <a:solidFill>
                          <a:srgbClr val="FF0000"/>
                        </a:solidFill>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endParaRPr lang="en-US" sz="1800" b="1" dirty="0">
                        <a:solidFill>
                          <a:srgbClr val="FF0000"/>
                        </a:solidFill>
                        <a:latin typeface="+mn-lt"/>
                      </a:endParaRPr>
                    </a:p>
                  </a:txBody>
                  <a:tcPr/>
                </a:tc>
                <a:tc>
                  <a:txBody>
                    <a:bodyPr/>
                    <a:lstStyle/>
                    <a:p>
                      <a:pPr algn="ctr"/>
                      <a:endParaRPr lang="en-US" sz="1800" b="1" dirty="0">
                        <a:solidFill>
                          <a:srgbClr val="FF0000"/>
                        </a:solidFill>
                        <a:latin typeface="+mn-lt"/>
                      </a:endParaRPr>
                    </a:p>
                  </a:txBody>
                  <a:tcPr/>
                </a:tc>
                <a:tc>
                  <a:txBody>
                    <a:bodyPr/>
                    <a:lstStyle/>
                    <a:p>
                      <a:pPr algn="ctr"/>
                      <a:endParaRPr lang="en-US" sz="1800" b="1" dirty="0">
                        <a:solidFill>
                          <a:srgbClr val="FF0000"/>
                        </a:solidFill>
                        <a:latin typeface="+mn-lt"/>
                      </a:endParaRPr>
                    </a:p>
                  </a:txBody>
                  <a:tcPr/>
                </a:tc>
              </a:tr>
              <a:tr h="435481">
                <a:tc>
                  <a:txBody>
                    <a:bodyPr/>
                    <a:lstStyle/>
                    <a:p>
                      <a:r>
                        <a:rPr lang="en-US" sz="1600" dirty="0" smtClean="0">
                          <a:solidFill>
                            <a:srgbClr val="FF0000"/>
                          </a:solidFill>
                        </a:rPr>
                        <a:t>Sealing Inspection</a:t>
                      </a:r>
                      <a:endParaRPr lang="en-US" sz="1600" dirty="0">
                        <a:solidFill>
                          <a:srgbClr val="FF0000"/>
                        </a:solidFill>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endParaRPr lang="en-US" sz="1800" b="1" dirty="0">
                        <a:solidFill>
                          <a:srgbClr val="FF0000"/>
                        </a:solidFill>
                        <a:latin typeface="+mn-lt"/>
                      </a:endParaRPr>
                    </a:p>
                  </a:txBody>
                  <a:tcPr/>
                </a:tc>
                <a:tc>
                  <a:txBody>
                    <a:bodyPr/>
                    <a:lstStyle/>
                    <a:p>
                      <a:pPr algn="ctr"/>
                      <a:r>
                        <a:rPr lang="en-US" sz="1800" b="0" dirty="0" smtClean="0">
                          <a:solidFill>
                            <a:srgbClr val="FF0000"/>
                          </a:solidFill>
                          <a:latin typeface="+mn-lt"/>
                        </a:rPr>
                        <a:t>Yes</a:t>
                      </a:r>
                      <a:endParaRPr lang="en-US" sz="1800" b="0" dirty="0">
                        <a:solidFill>
                          <a:srgbClr val="FF0000"/>
                        </a:solidFill>
                        <a:latin typeface="+mn-lt"/>
                      </a:endParaRPr>
                    </a:p>
                  </a:txBody>
                  <a:tcPr/>
                </a:tc>
                <a:tc>
                  <a:txBody>
                    <a:bodyPr/>
                    <a:lstStyle/>
                    <a:p>
                      <a:pPr algn="ctr"/>
                      <a:endParaRPr lang="en-US" sz="18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mn-lt"/>
                      </a:endParaRPr>
                    </a:p>
                  </a:txBody>
                  <a:tcPr/>
                </a:tc>
              </a:tr>
              <a:tr h="407565">
                <a:tc>
                  <a:txBody>
                    <a:bodyPr/>
                    <a:lstStyle/>
                    <a:p>
                      <a:r>
                        <a:rPr lang="en-US" b="1" dirty="0" smtClean="0"/>
                        <a:t>Ability 1 Machine</a:t>
                      </a:r>
                      <a:endParaRPr lang="en-US" b="1" dirty="0"/>
                    </a:p>
                  </a:txBody>
                  <a:tcPr/>
                </a:tc>
                <a:tc gridSpan="2">
                  <a:txBody>
                    <a:bodyPr/>
                    <a:lstStyle/>
                    <a:p>
                      <a:pPr algn="ctr"/>
                      <a:r>
                        <a:rPr lang="en-US" sz="2000" b="1" dirty="0" smtClean="0">
                          <a:solidFill>
                            <a:schemeClr val="accent6">
                              <a:lumMod val="50000"/>
                            </a:schemeClr>
                          </a:solidFill>
                          <a:effectLst>
                            <a:outerShdw blurRad="38100" dist="38100" dir="2700000" algn="tl">
                              <a:srgbClr val="000000">
                                <a:alpha val="43137"/>
                              </a:srgbClr>
                            </a:outerShdw>
                          </a:effectLst>
                          <a:latin typeface="+mn-lt"/>
                          <a:cs typeface="Times New Roman" pitchFamily="18" charset="0"/>
                        </a:rPr>
                        <a:t>9082.80</a:t>
                      </a:r>
                      <a:r>
                        <a:rPr lang="en-US" b="1" dirty="0" smtClean="0">
                          <a:solidFill>
                            <a:schemeClr val="accent6">
                              <a:lumMod val="50000"/>
                            </a:schemeClr>
                          </a:solidFill>
                          <a:effectLst>
                            <a:outerShdw blurRad="38100" dist="38100" dir="2700000" algn="tl">
                              <a:srgbClr val="000000">
                                <a:alpha val="43137"/>
                              </a:srgbClr>
                            </a:outerShdw>
                          </a:effectLst>
                          <a:latin typeface="+mn-lt"/>
                          <a:cs typeface="Times New Roman" pitchFamily="18" charset="0"/>
                        </a:rPr>
                        <a:t> </a:t>
                      </a:r>
                    </a:p>
                    <a:p>
                      <a:pPr algn="ctr"/>
                      <a:r>
                        <a:rPr lang="en-US" dirty="0" err="1" smtClean="0">
                          <a:solidFill>
                            <a:schemeClr val="accent6">
                              <a:lumMod val="50000"/>
                            </a:schemeClr>
                          </a:solidFill>
                          <a:effectLst>
                            <a:outerShdw blurRad="38100" dist="38100" dir="2700000" algn="tl">
                              <a:srgbClr val="000000">
                                <a:alpha val="43137"/>
                              </a:srgbClr>
                            </a:outerShdw>
                          </a:effectLst>
                          <a:latin typeface="+mn-lt"/>
                          <a:cs typeface="Times New Roman" pitchFamily="18" charset="0"/>
                        </a:rPr>
                        <a:t>Kpcs</a:t>
                      </a:r>
                      <a:r>
                        <a:rPr lang="en-US" dirty="0" smtClean="0">
                          <a:solidFill>
                            <a:schemeClr val="accent6">
                              <a:lumMod val="50000"/>
                            </a:schemeClr>
                          </a:solidFill>
                          <a:effectLst>
                            <a:outerShdw blurRad="38100" dist="38100" dir="2700000" algn="tl">
                              <a:srgbClr val="000000">
                                <a:alpha val="43137"/>
                              </a:srgbClr>
                            </a:outerShdw>
                          </a:effectLst>
                          <a:latin typeface="+mn-lt"/>
                          <a:cs typeface="Times New Roman" pitchFamily="18" charset="0"/>
                        </a:rPr>
                        <a:t>/month</a:t>
                      </a:r>
                      <a:endParaRPr lang="en-US" dirty="0">
                        <a:solidFill>
                          <a:schemeClr val="accent6">
                            <a:lumMod val="50000"/>
                          </a:schemeClr>
                        </a:solidFill>
                        <a:effectLst>
                          <a:outerShdw blurRad="38100" dist="38100" dir="2700000" algn="tl">
                            <a:srgbClr val="000000">
                              <a:alpha val="43137"/>
                            </a:srgbClr>
                          </a:outerShdw>
                        </a:effectLst>
                        <a:latin typeface="+mn-lt"/>
                        <a:cs typeface="Times New Roman" pitchFamily="18" charset="0"/>
                      </a:endParaRPr>
                    </a:p>
                  </a:txBody>
                  <a:tcPr anchor="ctr"/>
                </a:tc>
                <a:tc hMerge="1">
                  <a:txBody>
                    <a:bodyPr/>
                    <a:lstStyle/>
                    <a:p>
                      <a:pPr algn="ctr"/>
                      <a:endParaRPr lang="en-US" b="0" dirty="0">
                        <a:latin typeface="+mn-lt"/>
                        <a:cs typeface="Times New Roman" pitchFamily="18" charset="0"/>
                      </a:endParaRPr>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rgbClr val="C00000"/>
                          </a:solidFill>
                          <a:latin typeface="+mn-lt"/>
                          <a:cs typeface="Times New Roman" pitchFamily="18" charset="0"/>
                        </a:rPr>
                        <a:t>5950.80 </a:t>
                      </a:r>
                    </a:p>
                    <a:p>
                      <a:pPr marL="0" marR="0" indent="0" algn="ctr" defTabSz="914400" rtl="0" eaLnBrk="1" fontAlgn="auto" latinLnBrk="0" hangingPunct="1">
                        <a:lnSpc>
                          <a:spcPct val="100000"/>
                        </a:lnSpc>
                        <a:spcBef>
                          <a:spcPts val="0"/>
                        </a:spcBef>
                        <a:spcAft>
                          <a:spcPts val="0"/>
                        </a:spcAft>
                        <a:buClrTx/>
                        <a:buSzTx/>
                        <a:buFontTx/>
                        <a:buNone/>
                        <a:tabLst/>
                        <a:defRPr/>
                      </a:pPr>
                      <a:r>
                        <a:rPr lang="en-US" b="0" dirty="0" err="1" smtClean="0">
                          <a:solidFill>
                            <a:srgbClr val="C00000"/>
                          </a:solidFill>
                          <a:latin typeface="+mn-lt"/>
                          <a:cs typeface="Times New Roman" pitchFamily="18" charset="0"/>
                        </a:rPr>
                        <a:t>Kpcs</a:t>
                      </a:r>
                      <a:r>
                        <a:rPr lang="en-US" b="0" dirty="0" smtClean="0">
                          <a:solidFill>
                            <a:srgbClr val="C00000"/>
                          </a:solidFill>
                          <a:latin typeface="+mn-lt"/>
                          <a:cs typeface="Times New Roman" pitchFamily="18" charset="0"/>
                        </a:rPr>
                        <a:t>/month</a:t>
                      </a:r>
                      <a:endParaRPr lang="en-US" dirty="0">
                        <a:solidFill>
                          <a:srgbClr val="C00000"/>
                        </a:solidFill>
                        <a:latin typeface="+mn-lt"/>
                        <a:cs typeface="Times New Roman" pitchFamily="18" charset="0"/>
                      </a:endParaRPr>
                    </a:p>
                  </a:txBody>
                  <a:tcPr anchor="ctr"/>
                </a:tc>
                <a:tc hMerge="1">
                  <a:txBody>
                    <a:bodyPr/>
                    <a:lstStyle/>
                    <a:p>
                      <a:endParaRPr lang="en-US" dirty="0">
                        <a:latin typeface="+mn-lt"/>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C00000"/>
                        </a:solidFill>
                        <a:latin typeface="+mn-lt"/>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C00000"/>
                        </a:solidFill>
                        <a:latin typeface="+mn-lt"/>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C00000"/>
                        </a:solidFill>
                        <a:latin typeface="+mn-lt"/>
                        <a:cs typeface="Times New Roman" pitchFamily="18" charset="0"/>
                      </a:endParaRPr>
                    </a:p>
                  </a:txBody>
                  <a:tcPr anchor="ctr"/>
                </a:tc>
              </a:tr>
              <a:tr h="407565">
                <a:tc>
                  <a:txBody>
                    <a:bodyPr/>
                    <a:lstStyle/>
                    <a:p>
                      <a:r>
                        <a:rPr lang="en-US" b="1" dirty="0" smtClean="0"/>
                        <a:t>Ability 6 Machine</a:t>
                      </a:r>
                      <a:endParaRPr lang="en-US" b="1" dirty="0"/>
                    </a:p>
                  </a:txBody>
                  <a:tcPr/>
                </a:tc>
                <a:tc gridSpan="2">
                  <a:txBody>
                    <a:bodyPr/>
                    <a:lstStyle/>
                    <a:p>
                      <a:pPr algn="ctr"/>
                      <a:r>
                        <a:rPr lang="en-US" sz="2000" b="1" dirty="0" smtClean="0">
                          <a:solidFill>
                            <a:schemeClr val="accent6">
                              <a:lumMod val="50000"/>
                            </a:schemeClr>
                          </a:solidFill>
                          <a:effectLst>
                            <a:outerShdw blurRad="38100" dist="38100" dir="2700000" algn="tl">
                              <a:srgbClr val="000000">
                                <a:alpha val="43137"/>
                              </a:srgbClr>
                            </a:outerShdw>
                          </a:effectLst>
                          <a:latin typeface="+mn-lt"/>
                          <a:cs typeface="Times New Roman" pitchFamily="18" charset="0"/>
                        </a:rPr>
                        <a:t>54496.8 </a:t>
                      </a:r>
                    </a:p>
                    <a:p>
                      <a:pPr algn="ctr"/>
                      <a:r>
                        <a:rPr lang="en-US" dirty="0" err="1" smtClean="0">
                          <a:solidFill>
                            <a:schemeClr val="accent6">
                              <a:lumMod val="50000"/>
                            </a:schemeClr>
                          </a:solidFill>
                          <a:effectLst>
                            <a:outerShdw blurRad="38100" dist="38100" dir="2700000" algn="tl">
                              <a:srgbClr val="000000">
                                <a:alpha val="43137"/>
                              </a:srgbClr>
                            </a:outerShdw>
                          </a:effectLst>
                          <a:latin typeface="+mn-lt"/>
                          <a:cs typeface="Times New Roman" pitchFamily="18" charset="0"/>
                        </a:rPr>
                        <a:t>Kpcs</a:t>
                      </a:r>
                      <a:r>
                        <a:rPr lang="en-US" dirty="0" smtClean="0">
                          <a:solidFill>
                            <a:schemeClr val="accent6">
                              <a:lumMod val="50000"/>
                            </a:schemeClr>
                          </a:solidFill>
                          <a:effectLst>
                            <a:outerShdw blurRad="38100" dist="38100" dir="2700000" algn="tl">
                              <a:srgbClr val="000000">
                                <a:alpha val="43137"/>
                              </a:srgbClr>
                            </a:outerShdw>
                          </a:effectLst>
                          <a:latin typeface="+mn-lt"/>
                          <a:cs typeface="Times New Roman" pitchFamily="18" charset="0"/>
                        </a:rPr>
                        <a:t>/month</a:t>
                      </a:r>
                      <a:endParaRPr lang="en-US" dirty="0">
                        <a:solidFill>
                          <a:schemeClr val="accent6">
                            <a:lumMod val="50000"/>
                          </a:schemeClr>
                        </a:solidFill>
                        <a:effectLst>
                          <a:outerShdw blurRad="38100" dist="38100" dir="2700000" algn="tl">
                            <a:srgbClr val="000000">
                              <a:alpha val="43137"/>
                            </a:srgbClr>
                          </a:outerShdw>
                        </a:effectLst>
                        <a:latin typeface="+mn-lt"/>
                        <a:cs typeface="Times New Roman" pitchFamily="18" charset="0"/>
                      </a:endParaRPr>
                    </a:p>
                  </a:txBody>
                  <a:tcPr/>
                </a:tc>
                <a:tc hMerge="1">
                  <a:txBody>
                    <a:bodyPr/>
                    <a:lstStyle/>
                    <a:p>
                      <a:pPr algn="ctr"/>
                      <a:endParaRPr lang="en-US" dirty="0">
                        <a:latin typeface="+mn-lt"/>
                        <a:cs typeface="Times New Roman" pitchFamily="18" charset="0"/>
                      </a:endParaRPr>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rgbClr val="C00000"/>
                          </a:solidFill>
                          <a:latin typeface="+mn-lt"/>
                          <a:cs typeface="Times New Roman" pitchFamily="18" charset="0"/>
                        </a:rPr>
                        <a:t>35704.80 </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smtClean="0">
                          <a:solidFill>
                            <a:srgbClr val="C00000"/>
                          </a:solidFill>
                          <a:latin typeface="+mn-lt"/>
                          <a:cs typeface="Times New Roman" pitchFamily="18" charset="0"/>
                        </a:rPr>
                        <a:t>Kpcs</a:t>
                      </a:r>
                      <a:r>
                        <a:rPr lang="en-US" dirty="0" smtClean="0">
                          <a:solidFill>
                            <a:srgbClr val="C00000"/>
                          </a:solidFill>
                          <a:latin typeface="+mn-lt"/>
                          <a:cs typeface="Times New Roman" pitchFamily="18" charset="0"/>
                        </a:rPr>
                        <a:t>/month</a:t>
                      </a:r>
                      <a:endParaRPr lang="en-US" dirty="0">
                        <a:solidFill>
                          <a:srgbClr val="C00000"/>
                        </a:solidFill>
                        <a:latin typeface="+mn-lt"/>
                        <a:cs typeface="Times New Roman" pitchFamily="18" charset="0"/>
                      </a:endParaRPr>
                    </a:p>
                  </a:txBody>
                  <a:tcPr/>
                </a:tc>
                <a:tc hMerge="1">
                  <a:txBody>
                    <a:bodyPr/>
                    <a:lstStyle/>
                    <a:p>
                      <a:endParaRPr lang="en-US" dirty="0">
                        <a:latin typeface="+mn-lt"/>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C00000"/>
                        </a:solidFill>
                        <a:latin typeface="+mn-lt"/>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C00000"/>
                        </a:solidFill>
                        <a:latin typeface="+mn-lt"/>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C00000"/>
                        </a:solidFill>
                        <a:latin typeface="+mn-lt"/>
                        <a:cs typeface="Times New Roman" pitchFamily="18" charset="0"/>
                      </a:endParaRPr>
                    </a:p>
                  </a:txBody>
                  <a:tcPr/>
                </a:tc>
              </a:tr>
            </a:tbl>
          </a:graphicData>
        </a:graphic>
      </p:graphicFrame>
      <p:sp>
        <p:nvSpPr>
          <p:cNvPr id="4" name="Title 1"/>
          <p:cNvSpPr>
            <a:spLocks noGrp="1"/>
          </p:cNvSpPr>
          <p:nvPr>
            <p:ph type="title"/>
          </p:nvPr>
        </p:nvSpPr>
        <p:spPr>
          <a:xfrm>
            <a:off x="71406" y="104772"/>
            <a:ext cx="8186766" cy="609584"/>
          </a:xfrm>
        </p:spPr>
        <p:txBody>
          <a:bodyPr>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4400" b="1" i="1" dirty="0" smtClean="0">
                <a:ln/>
                <a:solidFill>
                  <a:schemeClr val="accent3"/>
                </a:solidFill>
                <a:effectLst/>
                <a:latin typeface="Times New Roman" pitchFamily="18" charset="0"/>
                <a:cs typeface="Times New Roman" pitchFamily="18" charset="0"/>
              </a:rPr>
              <a:t>Conclusion</a:t>
            </a:r>
            <a:endParaRPr lang="en-US" sz="4400" b="1" i="1" dirty="0">
              <a:ln/>
              <a:solidFill>
                <a:schemeClr val="accent3"/>
              </a:solidFill>
              <a:effectLst/>
              <a:latin typeface="Times New Roman" pitchFamily="18" charset="0"/>
              <a:cs typeface="Times New Roman" pitchFamily="18" charset="0"/>
            </a:endParaRPr>
          </a:p>
        </p:txBody>
      </p:sp>
      <p:sp>
        <p:nvSpPr>
          <p:cNvPr id="6" name="Rounded Rectangle 5"/>
          <p:cNvSpPr/>
          <p:nvPr/>
        </p:nvSpPr>
        <p:spPr>
          <a:xfrm>
            <a:off x="179512" y="1412776"/>
            <a:ext cx="8856984" cy="7200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p:cNvSpPr/>
          <p:nvPr/>
        </p:nvSpPr>
        <p:spPr>
          <a:xfrm>
            <a:off x="1979712" y="620688"/>
            <a:ext cx="2160240" cy="5976664"/>
          </a:xfrm>
          <a:prstGeom prst="round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a:p>
        </p:txBody>
      </p:sp>
      <p:sp>
        <p:nvSpPr>
          <p:cNvPr id="9" name="Oval 8"/>
          <p:cNvSpPr/>
          <p:nvPr/>
        </p:nvSpPr>
        <p:spPr>
          <a:xfrm>
            <a:off x="7020272" y="548680"/>
            <a:ext cx="1080120" cy="792088"/>
          </a:xfrm>
          <a:prstGeom prst="ellipse">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10" name="Rounded Rectangle 9"/>
          <p:cNvSpPr/>
          <p:nvPr/>
        </p:nvSpPr>
        <p:spPr>
          <a:xfrm>
            <a:off x="179512" y="4797152"/>
            <a:ext cx="8856984" cy="5040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ounded Rectangle 14"/>
          <p:cNvSpPr/>
          <p:nvPr/>
        </p:nvSpPr>
        <p:spPr>
          <a:xfrm>
            <a:off x="179512" y="3609020"/>
            <a:ext cx="8856984" cy="11161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15"/>
          <p:cNvSpPr/>
          <p:nvPr/>
        </p:nvSpPr>
        <p:spPr>
          <a:xfrm>
            <a:off x="179512" y="2276872"/>
            <a:ext cx="8856984" cy="720080"/>
          </a:xfrm>
          <a:prstGeom prst="roundRect">
            <a:avLst/>
          </a:prstGeom>
          <a:solidFill>
            <a:schemeClr val="accent3">
              <a:lumMod val="40000"/>
              <a:lumOff val="60000"/>
              <a:alpha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Explosion 1 7"/>
          <p:cNvSpPr/>
          <p:nvPr/>
        </p:nvSpPr>
        <p:spPr>
          <a:xfrm rot="20991619">
            <a:off x="4940507" y="4899413"/>
            <a:ext cx="3799487" cy="2069369"/>
          </a:xfrm>
          <a:prstGeom prst="irregularSeal1">
            <a:avLst/>
          </a:prstGeom>
        </p:spPr>
        <p:style>
          <a:lnRef idx="0">
            <a:schemeClr val="accent5"/>
          </a:lnRef>
          <a:fillRef idx="3">
            <a:schemeClr val="accent5"/>
          </a:fillRef>
          <a:effectRef idx="3">
            <a:schemeClr val="accent5"/>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i="1" dirty="0" smtClean="0">
                <a:ln w="11430">
                  <a:solidFill>
                    <a:srgbClr val="FFFF00"/>
                  </a:solidFill>
                </a:ln>
                <a:solidFill>
                  <a:srgbClr val="FFFF00"/>
                </a:solidFill>
                <a:effectLst>
                  <a:outerShdw blurRad="50800" dist="39000" dir="5460000" algn="tl">
                    <a:srgbClr val="000000">
                      <a:alpha val="38000"/>
                    </a:srgbClr>
                  </a:outerShdw>
                </a:effectLst>
                <a:latin typeface="Times New Roman" pitchFamily="18" charset="0"/>
                <a:cs typeface="Times New Roman" pitchFamily="18" charset="0"/>
              </a:rPr>
              <a:t>Machine Cycle</a:t>
            </a:r>
          </a:p>
          <a:p>
            <a:pPr algn="ctr"/>
            <a:r>
              <a:rPr lang="en-US" sz="2400" i="1" dirty="0" smtClean="0">
                <a:ln w="11430">
                  <a:solidFill>
                    <a:srgbClr val="FFFF00"/>
                  </a:solidFill>
                </a:ln>
                <a:solidFill>
                  <a:srgbClr val="FFFF00"/>
                </a:solidFill>
                <a:effectLst>
                  <a:outerShdw blurRad="50800" dist="39000" dir="5460000" algn="tl">
                    <a:srgbClr val="000000">
                      <a:alpha val="38000"/>
                    </a:srgbClr>
                  </a:outerShdw>
                </a:effectLst>
                <a:latin typeface="Times New Roman" pitchFamily="18" charset="0"/>
                <a:cs typeface="Times New Roman" pitchFamily="18" charset="0"/>
              </a:rPr>
              <a:t>&lt; 0.2 sec</a:t>
            </a:r>
            <a:endParaRPr lang="en-US" sz="2400" i="1" dirty="0">
              <a:ln w="11430">
                <a:solidFill>
                  <a:srgbClr val="FFFF00"/>
                </a:solidFill>
              </a:ln>
              <a:solidFill>
                <a:srgbClr val="FFFF00"/>
              </a:solidFill>
              <a:effectLst>
                <a:outerShdw blurRad="50800" dist="39000" dir="5460000" algn="tl">
                  <a:srgbClr val="000000">
                    <a:alpha val="38000"/>
                  </a:srgbClr>
                </a:outerShdw>
              </a:effectLst>
              <a:latin typeface="Times New Roman" pitchFamily="18" charset="0"/>
              <a:cs typeface="Times New Roman" pitchFamily="18" charset="0"/>
            </a:endParaRPr>
          </a:p>
        </p:txBody>
      </p:sp>
      <p:sp>
        <p:nvSpPr>
          <p:cNvPr id="21" name="Right Brace 20"/>
          <p:cNvSpPr/>
          <p:nvPr/>
        </p:nvSpPr>
        <p:spPr>
          <a:xfrm>
            <a:off x="5868144" y="3681028"/>
            <a:ext cx="432048" cy="1548172"/>
          </a:xfrm>
          <a:prstGeom prst="rightBrace">
            <a:avLst>
              <a:gd name="adj1" fmla="val 52557"/>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a:p>
        </p:txBody>
      </p:sp>
      <p:sp>
        <p:nvSpPr>
          <p:cNvPr id="22" name="Explosion 1 21"/>
          <p:cNvSpPr/>
          <p:nvPr/>
        </p:nvSpPr>
        <p:spPr>
          <a:xfrm rot="20991619">
            <a:off x="6415172" y="3286905"/>
            <a:ext cx="2486095" cy="1526797"/>
          </a:xfrm>
          <a:prstGeom prst="irregularSeal1">
            <a:avLst/>
          </a:prstGeom>
        </p:spPr>
        <p:style>
          <a:lnRef idx="0">
            <a:schemeClr val="accent2"/>
          </a:lnRef>
          <a:fillRef idx="3">
            <a:schemeClr val="accent2"/>
          </a:fillRef>
          <a:effectRef idx="3">
            <a:schemeClr val="accent2"/>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i="1" dirty="0" smtClean="0">
                <a:ln w="11430">
                  <a:solidFill>
                    <a:srgbClr val="FFFF00"/>
                  </a:solidFill>
                </a:ln>
                <a:solidFill>
                  <a:srgbClr val="FFFF00"/>
                </a:solidFill>
                <a:effectLst>
                  <a:outerShdw blurRad="50800" dist="39000" dir="5460000" algn="tl">
                    <a:srgbClr val="000000">
                      <a:alpha val="38000"/>
                    </a:srgbClr>
                  </a:outerShdw>
                </a:effectLst>
                <a:latin typeface="Times New Roman" pitchFamily="18" charset="0"/>
                <a:cs typeface="Times New Roman" pitchFamily="18" charset="0"/>
              </a:rPr>
              <a:t>By Worker</a:t>
            </a:r>
          </a:p>
        </p:txBody>
      </p:sp>
    </p:spTree>
    <p:extLst>
      <p:ext uri="{BB962C8B-B14F-4D97-AF65-F5344CB8AC3E}">
        <p14:creationId xmlns:p14="http://schemas.microsoft.com/office/powerpoint/2010/main" val="273705524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21" presetClass="entr" presetSubtype="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2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strVal val="4*#ppt_w"/>
                                          </p:val>
                                        </p:tav>
                                        <p:tav tm="100000">
                                          <p:val>
                                            <p:strVal val="#ppt_w"/>
                                          </p:val>
                                        </p:tav>
                                      </p:tavLst>
                                    </p:anim>
                                    <p:anim calcmode="lin" valueType="num">
                                      <p:cBhvr>
                                        <p:cTn id="20"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heel(1)">
                                      <p:cBhvr>
                                        <p:cTn id="25" dur="20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heel(1)">
                                      <p:cBhvr>
                                        <p:cTn id="30" dur="2000"/>
                                        <p:tgtEl>
                                          <p:spTgt spid="9"/>
                                        </p:tgtEl>
                                      </p:cBhvr>
                                    </p:animEffect>
                                  </p:childTnLst>
                                </p:cTn>
                              </p:par>
                            </p:childTnLst>
                          </p:cTn>
                        </p:par>
                        <p:par>
                          <p:cTn id="31" fill="hold">
                            <p:stCondLst>
                              <p:cond delay="2000"/>
                            </p:stCondLst>
                            <p:childTnLst>
                              <p:par>
                                <p:cTn id="32" presetID="21" presetClass="entr" presetSubtype="1"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heel(1)">
                                      <p:cBhvr>
                                        <p:cTn id="34" dur="20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heel(1)">
                                      <p:cBhvr>
                                        <p:cTn id="39" dur="20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heel(1)">
                                      <p:cBhvr>
                                        <p:cTn id="44" dur="20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left)">
                                      <p:cBhvr>
                                        <p:cTn id="49" dur="500"/>
                                        <p:tgtEl>
                                          <p:spTgt spid="21"/>
                                        </p:tgtEl>
                                      </p:cBhvr>
                                    </p:animEffect>
                                  </p:childTnLst>
                                </p:cTn>
                              </p:par>
                            </p:childTnLst>
                          </p:cTn>
                        </p:par>
                        <p:par>
                          <p:cTn id="50" fill="hold">
                            <p:stCondLst>
                              <p:cond delay="500"/>
                            </p:stCondLst>
                            <p:childTnLst>
                              <p:par>
                                <p:cTn id="51" presetID="23" presetClass="entr" presetSubtype="32"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p:cTn id="53" dur="500" fill="hold"/>
                                        <p:tgtEl>
                                          <p:spTgt spid="22"/>
                                        </p:tgtEl>
                                        <p:attrNameLst>
                                          <p:attrName>ppt_w</p:attrName>
                                        </p:attrNameLst>
                                      </p:cBhvr>
                                      <p:tavLst>
                                        <p:tav tm="0">
                                          <p:val>
                                            <p:strVal val="4*#ppt_w"/>
                                          </p:val>
                                        </p:tav>
                                        <p:tav tm="100000">
                                          <p:val>
                                            <p:strVal val="#ppt_w"/>
                                          </p:val>
                                        </p:tav>
                                      </p:tavLst>
                                    </p:anim>
                                    <p:anim calcmode="lin" valueType="num">
                                      <p:cBhvr>
                                        <p:cTn id="54" dur="500" fill="hold"/>
                                        <p:tgtEl>
                                          <p:spTgt spid="2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5" grpId="0" animBg="1"/>
      <p:bldP spid="16" grpId="0" animBg="1"/>
      <p:bldP spid="8" grpId="0" animBg="1"/>
      <p:bldP spid="21"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430142186"/>
              </p:ext>
            </p:extLst>
          </p:nvPr>
        </p:nvGraphicFramePr>
        <p:xfrm>
          <a:off x="107504" y="548680"/>
          <a:ext cx="8928991" cy="6075579"/>
        </p:xfrm>
        <a:graphic>
          <a:graphicData uri="http://schemas.openxmlformats.org/drawingml/2006/table">
            <a:tbl>
              <a:tblPr firstRow="1" bandRow="1">
                <a:tableStyleId>{073A0DAA-6AF3-43AB-8588-CEC1D06C72B9}</a:tableStyleId>
              </a:tblPr>
              <a:tblGrid>
                <a:gridCol w="1957039"/>
                <a:gridCol w="923281"/>
                <a:gridCol w="1080120"/>
                <a:gridCol w="1008112"/>
                <a:gridCol w="1008112"/>
                <a:gridCol w="1008112"/>
                <a:gridCol w="1008112"/>
                <a:gridCol w="936103"/>
              </a:tblGrid>
              <a:tr h="407565">
                <a:tc rowSpan="2">
                  <a:txBody>
                    <a:bodyPr/>
                    <a:lstStyle/>
                    <a:p>
                      <a:pPr algn="ctr"/>
                      <a:r>
                        <a:rPr lang="en-US" sz="1600" b="0" dirty="0" smtClean="0"/>
                        <a:t>Inspection Type</a:t>
                      </a:r>
                      <a:endParaRPr lang="en-US" sz="1600" b="0" dirty="0"/>
                    </a:p>
                  </a:txBody>
                  <a:tcPr anchor="ctr"/>
                </a:tc>
                <a:tc gridSpan="2">
                  <a:txBody>
                    <a:bodyPr/>
                    <a:lstStyle/>
                    <a:p>
                      <a:pPr algn="ctr"/>
                      <a:r>
                        <a:rPr lang="en-US" sz="1600" b="0" dirty="0" smtClean="0"/>
                        <a:t>Cycle Time = 0.19 sec</a:t>
                      </a:r>
                      <a:endParaRPr lang="en-US" sz="1600" b="0" dirty="0"/>
                    </a:p>
                  </a:txBody>
                  <a:tcPr/>
                </a:tc>
                <a:tc hMerge="1">
                  <a:txBody>
                    <a:bodyPr/>
                    <a:lstStyle/>
                    <a:p>
                      <a:endParaRPr lang="en-US" dirty="0"/>
                    </a:p>
                  </a:txBody>
                  <a:tcPr/>
                </a:tc>
                <a:tc gridSpan="2">
                  <a:txBody>
                    <a:bodyPr/>
                    <a:lstStyle/>
                    <a:p>
                      <a:pPr algn="ctr"/>
                      <a:r>
                        <a:rPr lang="en-US" sz="1600" b="0" dirty="0" smtClean="0"/>
                        <a:t>Cycle Time = 0.28 sec</a:t>
                      </a:r>
                      <a:endParaRPr lang="en-US" sz="1600" b="0" dirty="0"/>
                    </a:p>
                  </a:txBody>
                  <a:tcPr/>
                </a:tc>
                <a:tc hMerge="1">
                  <a:txBody>
                    <a:bodyPr/>
                    <a:lstStyle/>
                    <a:p>
                      <a:endParaRPr lang="en-US" dirty="0"/>
                    </a:p>
                  </a:txBody>
                  <a:tcPr/>
                </a:tc>
                <a:tc rowSpan="2">
                  <a:txBody>
                    <a:bodyPr/>
                    <a:lstStyle/>
                    <a:p>
                      <a:pPr algn="ctr"/>
                      <a:r>
                        <a:rPr lang="en-US" b="0" dirty="0" smtClean="0"/>
                        <a:t>QC</a:t>
                      </a:r>
                      <a:r>
                        <a:rPr lang="en-US" b="0" baseline="0" dirty="0" smtClean="0"/>
                        <a:t> Reject</a:t>
                      </a:r>
                      <a:endParaRPr lang="en-US" b="0" dirty="0"/>
                    </a:p>
                  </a:txBody>
                  <a:tcPr anchor="ctr"/>
                </a:tc>
                <a:tc rowSpan="2">
                  <a:txBody>
                    <a:bodyPr/>
                    <a:lstStyle/>
                    <a:p>
                      <a:pPr algn="ctr"/>
                      <a:r>
                        <a:rPr lang="en-US" b="0" dirty="0" err="1" smtClean="0"/>
                        <a:t>Cust</a:t>
                      </a:r>
                      <a:r>
                        <a:rPr lang="en-US" b="0" dirty="0" smtClean="0"/>
                        <a:t>.</a:t>
                      </a:r>
                      <a:r>
                        <a:rPr lang="en-US" b="0" baseline="0" dirty="0" smtClean="0"/>
                        <a:t> Claim</a:t>
                      </a:r>
                      <a:endParaRPr lang="en-US" b="0" dirty="0"/>
                    </a:p>
                  </a:txBody>
                  <a:tcPr anchor="ctr"/>
                </a:tc>
                <a:tc rowSpan="2">
                  <a:txBody>
                    <a:bodyPr/>
                    <a:lstStyle/>
                    <a:p>
                      <a:pPr algn="ctr"/>
                      <a:r>
                        <a:rPr lang="en-US" sz="1600" b="0" dirty="0" smtClean="0"/>
                        <a:t>Propose</a:t>
                      </a:r>
                      <a:endParaRPr lang="en-US" sz="1600" b="0" dirty="0"/>
                    </a:p>
                  </a:txBody>
                  <a:tcPr anchor="ctr"/>
                </a:tc>
              </a:tr>
              <a:tr h="407565">
                <a:tc vMerge="1">
                  <a:txBody>
                    <a:bodyPr/>
                    <a:lstStyle/>
                    <a:p>
                      <a:endParaRPr lang="en-US" dirty="0"/>
                    </a:p>
                  </a:txBody>
                  <a:tcPr/>
                </a:tc>
                <a:tc>
                  <a:txBody>
                    <a:bodyPr/>
                    <a:lstStyle/>
                    <a:p>
                      <a:pPr algn="ctr"/>
                      <a:r>
                        <a:rPr lang="en-US" sz="1600" b="1" i="1" dirty="0" smtClean="0">
                          <a:solidFill>
                            <a:srgbClr val="C00000"/>
                          </a:solidFill>
                        </a:rPr>
                        <a:t>FA-128P</a:t>
                      </a:r>
                      <a:endParaRPr lang="en-US" sz="1600" b="1" i="1" dirty="0">
                        <a:solidFill>
                          <a:srgbClr val="C00000"/>
                        </a:solidFill>
                      </a:endParaRPr>
                    </a:p>
                  </a:txBody>
                  <a:tcPr/>
                </a:tc>
                <a:tc>
                  <a:txBody>
                    <a:bodyPr/>
                    <a:lstStyle/>
                    <a:p>
                      <a:pPr algn="ctr"/>
                      <a:r>
                        <a:rPr lang="en-US" sz="1600" b="1" i="1" dirty="0" smtClean="0">
                          <a:solidFill>
                            <a:srgbClr val="C00000"/>
                          </a:solidFill>
                        </a:rPr>
                        <a:t>FA-20HP</a:t>
                      </a:r>
                      <a:endParaRPr lang="en-US" sz="1600" b="1" i="1" dirty="0">
                        <a:solidFill>
                          <a:srgbClr val="C00000"/>
                        </a:solidFill>
                      </a:endParaRPr>
                    </a:p>
                  </a:txBody>
                  <a:tcPr/>
                </a:tc>
                <a:tc>
                  <a:txBody>
                    <a:bodyPr/>
                    <a:lstStyle/>
                    <a:p>
                      <a:pPr algn="ctr"/>
                      <a:r>
                        <a:rPr lang="en-US" sz="1600" b="1" i="1" dirty="0" smtClean="0">
                          <a:solidFill>
                            <a:srgbClr val="C00000"/>
                          </a:solidFill>
                        </a:rPr>
                        <a:t>FA-128P</a:t>
                      </a:r>
                      <a:endParaRPr lang="en-US" sz="1600" b="1" i="1" dirty="0">
                        <a:solidFill>
                          <a:srgbClr val="C00000"/>
                        </a:solidFill>
                      </a:endParaRPr>
                    </a:p>
                  </a:txBody>
                  <a:tcPr/>
                </a:tc>
                <a:tc>
                  <a:txBody>
                    <a:bodyPr/>
                    <a:lstStyle/>
                    <a:p>
                      <a:pPr algn="ctr"/>
                      <a:r>
                        <a:rPr lang="en-US" sz="1600" b="1" i="1" dirty="0" smtClean="0">
                          <a:solidFill>
                            <a:srgbClr val="C00000"/>
                          </a:solidFill>
                        </a:rPr>
                        <a:t>FA-20HP</a:t>
                      </a:r>
                      <a:endParaRPr lang="en-US" sz="1600" b="1" i="1" dirty="0">
                        <a:solidFill>
                          <a:srgbClr val="C00000"/>
                        </a:solidFill>
                      </a:endParaRPr>
                    </a:p>
                  </a:txBody>
                  <a:tcPr/>
                </a:tc>
                <a:tc vMerge="1">
                  <a:txBody>
                    <a:bodyPr/>
                    <a:lstStyle/>
                    <a:p>
                      <a:pPr algn="ctr"/>
                      <a:endParaRPr lang="en-US" sz="1600" b="1" i="1" dirty="0">
                        <a:solidFill>
                          <a:srgbClr val="C00000"/>
                        </a:solidFill>
                      </a:endParaRPr>
                    </a:p>
                  </a:txBody>
                  <a:tcPr/>
                </a:tc>
                <a:tc vMerge="1">
                  <a:txBody>
                    <a:bodyPr/>
                    <a:lstStyle/>
                    <a:p>
                      <a:pPr algn="ctr"/>
                      <a:endParaRPr lang="en-US" sz="1600" b="1" i="1" dirty="0">
                        <a:solidFill>
                          <a:srgbClr val="C00000"/>
                        </a:solidFill>
                      </a:endParaRPr>
                    </a:p>
                  </a:txBody>
                  <a:tcPr/>
                </a:tc>
                <a:tc vMerge="1">
                  <a:txBody>
                    <a:bodyPr/>
                    <a:lstStyle/>
                    <a:p>
                      <a:pPr algn="ctr"/>
                      <a:endParaRPr lang="en-US" sz="1600" b="1" i="1" dirty="0">
                        <a:solidFill>
                          <a:srgbClr val="C00000"/>
                        </a:solidFill>
                      </a:endParaRPr>
                    </a:p>
                  </a:txBody>
                  <a:tcPr/>
                </a:tc>
              </a:tr>
              <a:tr h="435481">
                <a:tc>
                  <a:txBody>
                    <a:bodyPr/>
                    <a:lstStyle/>
                    <a:p>
                      <a:r>
                        <a:rPr lang="en-US" sz="1600" dirty="0" smtClean="0"/>
                        <a:t>Frequency Mixing</a:t>
                      </a:r>
                      <a:endParaRPr lang="en-US" sz="1600" dirty="0"/>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endParaRPr lang="en-US" sz="1800" b="1" dirty="0" smtClean="0">
                        <a:solidFill>
                          <a:srgbClr val="00B050"/>
                        </a:solidFill>
                        <a:latin typeface="+mn-lt"/>
                      </a:endParaRPr>
                    </a:p>
                  </a:txBody>
                  <a:tcPr/>
                </a:tc>
                <a:tc>
                  <a:txBody>
                    <a:bodyPr/>
                    <a:lstStyle/>
                    <a:p>
                      <a:pPr algn="ctr"/>
                      <a:r>
                        <a:rPr lang="en-US" sz="1800" b="0" dirty="0" smtClean="0">
                          <a:solidFill>
                            <a:srgbClr val="FF0000"/>
                          </a:solidFill>
                          <a:latin typeface="+mn-lt"/>
                        </a:rPr>
                        <a:t>Yes</a:t>
                      </a:r>
                      <a:endParaRPr lang="en-US" sz="1800" b="0" dirty="0">
                        <a:solidFill>
                          <a:srgbClr val="FF0000"/>
                        </a:solidFill>
                        <a:latin typeface="+mn-lt"/>
                      </a:endParaRPr>
                    </a:p>
                  </a:txBody>
                  <a:tcPr/>
                </a:tc>
                <a:tc>
                  <a:txBody>
                    <a:bodyPr/>
                    <a:lstStyle/>
                    <a:p>
                      <a:pPr algn="ctr"/>
                      <a:endParaRPr lang="en-US" sz="18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mn-lt"/>
                      </a:endParaRPr>
                    </a:p>
                  </a:txBody>
                  <a:tcPr/>
                </a:tc>
              </a:tr>
              <a:tr h="435481">
                <a:tc>
                  <a:txBody>
                    <a:bodyPr/>
                    <a:lstStyle/>
                    <a:p>
                      <a:r>
                        <a:rPr lang="en-US" sz="1600" dirty="0" smtClean="0"/>
                        <a:t>CL Mixing</a:t>
                      </a:r>
                      <a:endParaRPr lang="en-US" sz="1600" dirty="0"/>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endParaRPr lang="en-US" sz="1800" b="1" dirty="0">
                        <a:solidFill>
                          <a:srgbClr val="00B050"/>
                        </a:solidFill>
                        <a:latin typeface="+mn-lt"/>
                      </a:endParaRPr>
                    </a:p>
                  </a:txBody>
                  <a:tcPr/>
                </a:tc>
                <a:tc>
                  <a:txBody>
                    <a:bodyPr/>
                    <a:lstStyle/>
                    <a:p>
                      <a:pPr algn="ctr"/>
                      <a:r>
                        <a:rPr lang="en-US" sz="1800" b="0" dirty="0" smtClean="0">
                          <a:solidFill>
                            <a:srgbClr val="FF0000"/>
                          </a:solidFill>
                          <a:latin typeface="+mn-lt"/>
                        </a:rPr>
                        <a:t>Yes</a:t>
                      </a:r>
                      <a:endParaRPr lang="en-US" sz="1800" b="0" dirty="0">
                        <a:solidFill>
                          <a:srgbClr val="FF0000"/>
                        </a:solidFill>
                        <a:latin typeface="+mn-lt"/>
                      </a:endParaRPr>
                    </a:p>
                  </a:txBody>
                  <a:tcPr/>
                </a:tc>
                <a:tc>
                  <a:txBody>
                    <a:bodyPr/>
                    <a:lstStyle/>
                    <a:p>
                      <a:pPr algn="ctr"/>
                      <a:endParaRPr lang="en-US" sz="18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mn-lt"/>
                      </a:endParaRPr>
                    </a:p>
                  </a:txBody>
                  <a:tcPr/>
                </a:tc>
              </a:tr>
              <a:tr h="435481">
                <a:tc>
                  <a:txBody>
                    <a:bodyPr/>
                    <a:lstStyle/>
                    <a:p>
                      <a:r>
                        <a:rPr lang="en-US" sz="1600" dirty="0" smtClean="0">
                          <a:solidFill>
                            <a:srgbClr val="FF0000"/>
                          </a:solidFill>
                        </a:rPr>
                        <a:t>Mixing </a:t>
                      </a:r>
                      <a:r>
                        <a:rPr lang="en-US" sz="1600" dirty="0" err="1" smtClean="0">
                          <a:solidFill>
                            <a:srgbClr val="FF0000"/>
                          </a:solidFill>
                        </a:rPr>
                        <a:t>Weekcode</a:t>
                      </a:r>
                      <a:endParaRPr lang="en-US" sz="1600" dirty="0">
                        <a:solidFill>
                          <a:srgbClr val="FF0000"/>
                        </a:solidFill>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1800" b="0" dirty="0" smtClean="0">
                          <a:solidFill>
                            <a:srgbClr val="FF5353"/>
                          </a:solidFill>
                          <a:latin typeface="+mn-lt"/>
                        </a:rPr>
                        <a:t>Yes</a:t>
                      </a:r>
                      <a:endParaRPr lang="en-US" sz="1800" b="0" dirty="0">
                        <a:solidFill>
                          <a:srgbClr val="FF5353"/>
                        </a:solidFill>
                        <a:latin typeface="+mn-lt"/>
                      </a:endParaRPr>
                    </a:p>
                  </a:txBody>
                  <a:tcPr/>
                </a:tc>
                <a:tc>
                  <a:txBody>
                    <a:bodyPr/>
                    <a:lstStyle/>
                    <a:p>
                      <a:pPr algn="ctr"/>
                      <a:r>
                        <a:rPr lang="en-US" sz="1800" b="0" cap="none" spc="0" dirty="0" smtClean="0">
                          <a:ln>
                            <a:noFill/>
                          </a:ln>
                          <a:solidFill>
                            <a:srgbClr val="FF0000"/>
                          </a:solidFill>
                          <a:effectLst/>
                          <a:latin typeface="+mn-lt"/>
                        </a:rPr>
                        <a:t>No</a:t>
                      </a:r>
                      <a:endParaRPr lang="en-US" sz="1800" b="0" cap="none" spc="0" dirty="0">
                        <a:ln>
                          <a:noFill/>
                        </a:ln>
                        <a:solidFill>
                          <a:srgbClr val="FF0000"/>
                        </a:solidFill>
                        <a:effectLst/>
                        <a:latin typeface="+mn-lt"/>
                      </a:endParaRPr>
                    </a:p>
                  </a:txBody>
                  <a:tcPr/>
                </a:tc>
                <a:tc>
                  <a:txBody>
                    <a:bodyPr/>
                    <a:lstStyle/>
                    <a:p>
                      <a:pPr algn="ctr"/>
                      <a:r>
                        <a:rPr lang="en-US" sz="1800" b="0" dirty="0" smtClean="0">
                          <a:solidFill>
                            <a:srgbClr val="00B050"/>
                          </a:solidFill>
                          <a:latin typeface="+mn-lt"/>
                        </a:rPr>
                        <a:t>No</a:t>
                      </a:r>
                    </a:p>
                  </a:txBody>
                  <a:tcPr/>
                </a:tc>
              </a:tr>
              <a:tr h="435481">
                <a:tc>
                  <a:txBody>
                    <a:bodyPr/>
                    <a:lstStyle/>
                    <a:p>
                      <a:r>
                        <a:rPr lang="en-US" sz="1600" dirty="0" err="1" smtClean="0">
                          <a:solidFill>
                            <a:srgbClr val="FF0000"/>
                          </a:solidFill>
                        </a:rPr>
                        <a:t>Weekcode</a:t>
                      </a:r>
                      <a:r>
                        <a:rPr lang="en-US" sz="1600" dirty="0" smtClean="0"/>
                        <a:t> </a:t>
                      </a:r>
                      <a:r>
                        <a:rPr lang="en-US" sz="1600" dirty="0" smtClean="0">
                          <a:solidFill>
                            <a:srgbClr val="FF0000"/>
                          </a:solidFill>
                        </a:rPr>
                        <a:t>Jumping</a:t>
                      </a:r>
                      <a:endParaRPr lang="en-US" sz="1600" dirty="0">
                        <a:solidFill>
                          <a:srgbClr val="FF0000"/>
                        </a:solidFill>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1800" b="0" dirty="0" smtClean="0">
                          <a:solidFill>
                            <a:srgbClr val="FF5353"/>
                          </a:solidFill>
                          <a:latin typeface="+mn-lt"/>
                        </a:rPr>
                        <a:t>Yes</a:t>
                      </a:r>
                      <a:endParaRPr lang="en-US" sz="1800" b="0" dirty="0">
                        <a:solidFill>
                          <a:srgbClr val="FF5353"/>
                        </a:solidFill>
                        <a:latin typeface="+mn-lt"/>
                      </a:endParaRPr>
                    </a:p>
                  </a:txBody>
                  <a:tcPr/>
                </a:tc>
                <a:tc>
                  <a:txBody>
                    <a:bodyPr/>
                    <a:lstStyle/>
                    <a:p>
                      <a:pPr algn="ctr"/>
                      <a:r>
                        <a:rPr lang="en-US" sz="1800" b="0" cap="none" spc="0" dirty="0" smtClean="0">
                          <a:ln>
                            <a:noFill/>
                          </a:ln>
                          <a:solidFill>
                            <a:srgbClr val="FF0000"/>
                          </a:solidFill>
                          <a:effectLst/>
                          <a:latin typeface="+mn-lt"/>
                        </a:rPr>
                        <a:t>No</a:t>
                      </a:r>
                      <a:endParaRPr lang="en-US" sz="1800" b="0" cap="none" spc="0" dirty="0">
                        <a:ln>
                          <a:noFill/>
                        </a:ln>
                        <a:solidFill>
                          <a:srgbClr val="FF0000"/>
                        </a:solidFill>
                        <a:effectLst/>
                        <a:latin typeface="+mn-lt"/>
                      </a:endParaRPr>
                    </a:p>
                  </a:txBody>
                  <a:tcPr/>
                </a:tc>
                <a:tc>
                  <a:txBody>
                    <a:bodyPr/>
                    <a:lstStyle/>
                    <a:p>
                      <a:pPr algn="ctr"/>
                      <a:r>
                        <a:rPr lang="en-US" sz="1800" b="0" dirty="0" smtClean="0">
                          <a:solidFill>
                            <a:srgbClr val="00B050"/>
                          </a:solidFill>
                          <a:latin typeface="+mn-lt"/>
                        </a:rPr>
                        <a:t>No</a:t>
                      </a:r>
                      <a:endParaRPr lang="en-US" sz="1800" b="0" dirty="0">
                        <a:solidFill>
                          <a:srgbClr val="00B050"/>
                        </a:solidFill>
                        <a:latin typeface="+mn-lt"/>
                      </a:endParaRPr>
                    </a:p>
                  </a:txBody>
                  <a:tcPr/>
                </a:tc>
              </a:tr>
              <a:tr h="435481">
                <a:tc>
                  <a:txBody>
                    <a:bodyPr/>
                    <a:lstStyle/>
                    <a:p>
                      <a:r>
                        <a:rPr lang="en-US" sz="1600" dirty="0" smtClean="0"/>
                        <a:t>Marking Shift</a:t>
                      </a:r>
                      <a:endParaRPr lang="en-US" sz="1600" dirty="0"/>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r>
                        <a:rPr lang="en-US" sz="2000" b="1" dirty="0" smtClean="0">
                          <a:solidFill>
                            <a:srgbClr val="00B050"/>
                          </a:solidFill>
                          <a:latin typeface="Wingdings 2" pitchFamily="18" charset="2"/>
                        </a:rPr>
                        <a:t>P</a:t>
                      </a:r>
                      <a:endParaRPr lang="en-US" sz="2000" b="1" dirty="0">
                        <a:solidFill>
                          <a:srgbClr val="00B050"/>
                        </a:solidFill>
                        <a:latin typeface="Wingdings 2" pitchFamily="18" charset="2"/>
                      </a:endParaRPr>
                    </a:p>
                  </a:txBody>
                  <a:tcPr/>
                </a:tc>
                <a:tc>
                  <a:txBody>
                    <a:bodyPr/>
                    <a:lstStyle/>
                    <a:p>
                      <a:pPr algn="ctr"/>
                      <a:endParaRPr lang="en-US" sz="1800" b="1" dirty="0">
                        <a:solidFill>
                          <a:srgbClr val="00B050"/>
                        </a:solidFill>
                        <a:latin typeface="+mn-lt"/>
                      </a:endParaRPr>
                    </a:p>
                  </a:txBody>
                  <a:tcPr/>
                </a:tc>
                <a:tc>
                  <a:txBody>
                    <a:bodyPr/>
                    <a:lstStyle/>
                    <a:p>
                      <a:pPr algn="ctr"/>
                      <a:endParaRPr lang="en-US" sz="1800" b="1" dirty="0">
                        <a:solidFill>
                          <a:srgbClr val="00B050"/>
                        </a:solidFill>
                        <a:latin typeface="+mn-lt"/>
                      </a:endParaRPr>
                    </a:p>
                  </a:txBody>
                  <a:tcPr/>
                </a:tc>
                <a:tc>
                  <a:txBody>
                    <a:bodyPr/>
                    <a:lstStyle/>
                    <a:p>
                      <a:pPr algn="ctr"/>
                      <a:endParaRPr lang="en-US" sz="1800" b="1" dirty="0">
                        <a:solidFill>
                          <a:srgbClr val="00B050"/>
                        </a:solidFill>
                        <a:latin typeface="+mn-lt"/>
                      </a:endParaRPr>
                    </a:p>
                  </a:txBody>
                  <a:tcPr/>
                </a:tc>
              </a:tr>
              <a:tr h="435481">
                <a:tc>
                  <a:txBody>
                    <a:bodyPr/>
                    <a:lstStyle/>
                    <a:p>
                      <a:r>
                        <a:rPr lang="en-US" sz="1600" dirty="0" smtClean="0">
                          <a:solidFill>
                            <a:srgbClr val="FF0000"/>
                          </a:solidFill>
                        </a:rPr>
                        <a:t>Wrong Direction</a:t>
                      </a:r>
                      <a:endParaRPr lang="en-US" sz="1600" dirty="0">
                        <a:solidFill>
                          <a:srgbClr val="FF0000"/>
                        </a:solidFill>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endParaRPr lang="en-US" sz="1800" b="1" dirty="0">
                        <a:solidFill>
                          <a:srgbClr val="FF0000"/>
                        </a:solidFill>
                        <a:latin typeface="+mn-lt"/>
                      </a:endParaRPr>
                    </a:p>
                  </a:txBody>
                  <a:tcPr/>
                </a:tc>
                <a:tc>
                  <a:txBody>
                    <a:bodyPr/>
                    <a:lstStyle/>
                    <a:p>
                      <a:pPr algn="ctr"/>
                      <a:endParaRPr lang="en-US" sz="1800" b="1" dirty="0">
                        <a:solidFill>
                          <a:srgbClr val="00B050"/>
                        </a:solidFill>
                        <a:latin typeface="+mn-lt"/>
                      </a:endParaRPr>
                    </a:p>
                  </a:txBody>
                  <a:tcPr/>
                </a:tc>
                <a:tc>
                  <a:txBody>
                    <a:bodyPr/>
                    <a:lstStyle/>
                    <a:p>
                      <a:pPr algn="ctr"/>
                      <a:endParaRPr lang="en-US" sz="1800" b="1" dirty="0">
                        <a:solidFill>
                          <a:srgbClr val="00B050"/>
                        </a:solidFill>
                        <a:latin typeface="+mn-lt"/>
                      </a:endParaRPr>
                    </a:p>
                  </a:txBody>
                  <a:tcPr/>
                </a:tc>
              </a:tr>
              <a:tr h="435481">
                <a:tc>
                  <a:txBody>
                    <a:bodyPr/>
                    <a:lstStyle/>
                    <a:p>
                      <a:r>
                        <a:rPr lang="en-US" sz="1600" dirty="0" smtClean="0">
                          <a:solidFill>
                            <a:srgbClr val="FF0000"/>
                          </a:solidFill>
                        </a:rPr>
                        <a:t>Double Pieces</a:t>
                      </a:r>
                      <a:endParaRPr lang="en-US" sz="1600" dirty="0">
                        <a:solidFill>
                          <a:srgbClr val="FF0000"/>
                        </a:solidFill>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endParaRPr lang="en-US" sz="1800" b="1" dirty="0">
                        <a:solidFill>
                          <a:srgbClr val="FF0000"/>
                        </a:solidFill>
                        <a:latin typeface="+mn-lt"/>
                      </a:endParaRPr>
                    </a:p>
                  </a:txBody>
                  <a:tcPr/>
                </a:tc>
                <a:tc>
                  <a:txBody>
                    <a:bodyPr/>
                    <a:lstStyle/>
                    <a:p>
                      <a:pPr algn="ctr"/>
                      <a:endParaRPr lang="en-US" sz="1800" b="1" dirty="0">
                        <a:solidFill>
                          <a:srgbClr val="FF0000"/>
                        </a:solidFill>
                        <a:latin typeface="+mn-lt"/>
                      </a:endParaRPr>
                    </a:p>
                  </a:txBody>
                  <a:tcPr/>
                </a:tc>
                <a:tc>
                  <a:txBody>
                    <a:bodyPr/>
                    <a:lstStyle/>
                    <a:p>
                      <a:pPr algn="ctr"/>
                      <a:endParaRPr lang="en-US" sz="1800" b="1" dirty="0">
                        <a:solidFill>
                          <a:srgbClr val="FF0000"/>
                        </a:solidFill>
                        <a:latin typeface="+mn-lt"/>
                      </a:endParaRPr>
                    </a:p>
                  </a:txBody>
                  <a:tcPr/>
                </a:tc>
              </a:tr>
              <a:tr h="435481">
                <a:tc>
                  <a:txBody>
                    <a:bodyPr/>
                    <a:lstStyle/>
                    <a:p>
                      <a:r>
                        <a:rPr lang="en-US" sz="1600" dirty="0" smtClean="0">
                          <a:solidFill>
                            <a:srgbClr val="FF0000"/>
                          </a:solidFill>
                        </a:rPr>
                        <a:t>Double</a:t>
                      </a:r>
                      <a:r>
                        <a:rPr lang="en-US" sz="1600" baseline="0" dirty="0" smtClean="0"/>
                        <a:t> </a:t>
                      </a:r>
                      <a:r>
                        <a:rPr lang="en-US" sz="1600" baseline="0" dirty="0" smtClean="0">
                          <a:solidFill>
                            <a:srgbClr val="FF0000"/>
                          </a:solidFill>
                        </a:rPr>
                        <a:t>Marking</a:t>
                      </a:r>
                      <a:endParaRPr lang="en-US" sz="1600" dirty="0">
                        <a:solidFill>
                          <a:srgbClr val="FF0000"/>
                        </a:solidFill>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endParaRPr lang="en-US" sz="1800" b="1" dirty="0">
                        <a:solidFill>
                          <a:srgbClr val="FF0000"/>
                        </a:solidFill>
                        <a:latin typeface="+mn-lt"/>
                      </a:endParaRPr>
                    </a:p>
                  </a:txBody>
                  <a:tcPr/>
                </a:tc>
                <a:tc>
                  <a:txBody>
                    <a:bodyPr/>
                    <a:lstStyle/>
                    <a:p>
                      <a:pPr algn="ctr"/>
                      <a:endParaRPr lang="en-US" sz="1800" b="1" dirty="0">
                        <a:solidFill>
                          <a:srgbClr val="FF0000"/>
                        </a:solidFill>
                        <a:latin typeface="+mn-lt"/>
                      </a:endParaRPr>
                    </a:p>
                  </a:txBody>
                  <a:tcPr/>
                </a:tc>
                <a:tc>
                  <a:txBody>
                    <a:bodyPr/>
                    <a:lstStyle/>
                    <a:p>
                      <a:pPr algn="ctr"/>
                      <a:endParaRPr lang="en-US" sz="1800" b="1" dirty="0">
                        <a:solidFill>
                          <a:srgbClr val="FF0000"/>
                        </a:solidFill>
                        <a:latin typeface="+mn-lt"/>
                      </a:endParaRPr>
                    </a:p>
                  </a:txBody>
                  <a:tcPr/>
                </a:tc>
              </a:tr>
              <a:tr h="435481">
                <a:tc>
                  <a:txBody>
                    <a:bodyPr/>
                    <a:lstStyle/>
                    <a:p>
                      <a:r>
                        <a:rPr lang="en-US" sz="1600" dirty="0" smtClean="0">
                          <a:solidFill>
                            <a:srgbClr val="FF0000"/>
                          </a:solidFill>
                        </a:rPr>
                        <a:t>Sealing Inspection</a:t>
                      </a:r>
                      <a:endParaRPr lang="en-US" sz="1600" dirty="0">
                        <a:solidFill>
                          <a:srgbClr val="FF0000"/>
                        </a:solidFill>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r>
                        <a:rPr lang="en-US" sz="2000" b="1" dirty="0" smtClean="0">
                          <a:solidFill>
                            <a:srgbClr val="FF0000"/>
                          </a:solidFill>
                          <a:latin typeface="Wingdings 2" pitchFamily="18" charset="2"/>
                        </a:rPr>
                        <a:t>O</a:t>
                      </a:r>
                      <a:endParaRPr lang="en-US" sz="2000" b="1" dirty="0">
                        <a:solidFill>
                          <a:srgbClr val="FF0000"/>
                        </a:solidFill>
                        <a:latin typeface="Wingdings 2" pitchFamily="18" charset="2"/>
                      </a:endParaRPr>
                    </a:p>
                  </a:txBody>
                  <a:tcPr/>
                </a:tc>
                <a:tc>
                  <a:txBody>
                    <a:bodyPr/>
                    <a:lstStyle/>
                    <a:p>
                      <a:pPr algn="ctr"/>
                      <a:endParaRPr lang="en-US" sz="1800" b="1" dirty="0">
                        <a:solidFill>
                          <a:srgbClr val="FF0000"/>
                        </a:solidFill>
                        <a:latin typeface="+mn-lt"/>
                      </a:endParaRPr>
                    </a:p>
                  </a:txBody>
                  <a:tcPr/>
                </a:tc>
                <a:tc>
                  <a:txBody>
                    <a:bodyPr/>
                    <a:lstStyle/>
                    <a:p>
                      <a:pPr algn="ctr"/>
                      <a:r>
                        <a:rPr lang="en-US" sz="1800" b="0" dirty="0" smtClean="0">
                          <a:solidFill>
                            <a:srgbClr val="FF0000"/>
                          </a:solidFill>
                          <a:latin typeface="+mn-lt"/>
                        </a:rPr>
                        <a:t>Yes</a:t>
                      </a:r>
                      <a:endParaRPr lang="en-US" sz="1800" b="0" dirty="0">
                        <a:solidFill>
                          <a:srgbClr val="FF0000"/>
                        </a:solidFill>
                        <a:latin typeface="+mn-lt"/>
                      </a:endParaRPr>
                    </a:p>
                  </a:txBody>
                  <a:tcPr/>
                </a:tc>
                <a:tc>
                  <a:txBody>
                    <a:bodyPr/>
                    <a:lstStyle/>
                    <a:p>
                      <a:pPr algn="ctr"/>
                      <a:endParaRPr lang="en-US" sz="18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mn-lt"/>
                      </a:endParaRPr>
                    </a:p>
                  </a:txBody>
                  <a:tcPr/>
                </a:tc>
              </a:tr>
              <a:tr h="407565">
                <a:tc>
                  <a:txBody>
                    <a:bodyPr/>
                    <a:lstStyle/>
                    <a:p>
                      <a:r>
                        <a:rPr lang="en-US" b="1" dirty="0" smtClean="0"/>
                        <a:t>Ability 1 Machine</a:t>
                      </a:r>
                      <a:endParaRPr lang="en-US" b="1" dirty="0"/>
                    </a:p>
                  </a:txBody>
                  <a:tcPr/>
                </a:tc>
                <a:tc gridSpan="2">
                  <a:txBody>
                    <a:bodyPr/>
                    <a:lstStyle/>
                    <a:p>
                      <a:pPr algn="ctr"/>
                      <a:r>
                        <a:rPr lang="en-US" sz="2000" b="1" dirty="0" smtClean="0">
                          <a:solidFill>
                            <a:schemeClr val="accent6">
                              <a:lumMod val="50000"/>
                            </a:schemeClr>
                          </a:solidFill>
                          <a:effectLst>
                            <a:outerShdw blurRad="38100" dist="38100" dir="2700000" algn="tl">
                              <a:srgbClr val="000000">
                                <a:alpha val="43137"/>
                              </a:srgbClr>
                            </a:outerShdw>
                          </a:effectLst>
                          <a:latin typeface="+mn-lt"/>
                          <a:cs typeface="Times New Roman" pitchFamily="18" charset="0"/>
                        </a:rPr>
                        <a:t>9082.80</a:t>
                      </a:r>
                      <a:r>
                        <a:rPr lang="en-US" b="1" dirty="0" smtClean="0">
                          <a:solidFill>
                            <a:schemeClr val="accent6">
                              <a:lumMod val="50000"/>
                            </a:schemeClr>
                          </a:solidFill>
                          <a:effectLst>
                            <a:outerShdw blurRad="38100" dist="38100" dir="2700000" algn="tl">
                              <a:srgbClr val="000000">
                                <a:alpha val="43137"/>
                              </a:srgbClr>
                            </a:outerShdw>
                          </a:effectLst>
                          <a:latin typeface="+mn-lt"/>
                          <a:cs typeface="Times New Roman" pitchFamily="18" charset="0"/>
                        </a:rPr>
                        <a:t> </a:t>
                      </a:r>
                    </a:p>
                    <a:p>
                      <a:pPr algn="ctr"/>
                      <a:r>
                        <a:rPr lang="en-US" dirty="0" err="1" smtClean="0">
                          <a:solidFill>
                            <a:schemeClr val="accent6">
                              <a:lumMod val="50000"/>
                            </a:schemeClr>
                          </a:solidFill>
                          <a:effectLst>
                            <a:outerShdw blurRad="38100" dist="38100" dir="2700000" algn="tl">
                              <a:srgbClr val="000000">
                                <a:alpha val="43137"/>
                              </a:srgbClr>
                            </a:outerShdw>
                          </a:effectLst>
                          <a:latin typeface="+mn-lt"/>
                          <a:cs typeface="Times New Roman" pitchFamily="18" charset="0"/>
                        </a:rPr>
                        <a:t>Kpcs</a:t>
                      </a:r>
                      <a:r>
                        <a:rPr lang="en-US" dirty="0" smtClean="0">
                          <a:solidFill>
                            <a:schemeClr val="accent6">
                              <a:lumMod val="50000"/>
                            </a:schemeClr>
                          </a:solidFill>
                          <a:effectLst>
                            <a:outerShdw blurRad="38100" dist="38100" dir="2700000" algn="tl">
                              <a:srgbClr val="000000">
                                <a:alpha val="43137"/>
                              </a:srgbClr>
                            </a:outerShdw>
                          </a:effectLst>
                          <a:latin typeface="+mn-lt"/>
                          <a:cs typeface="Times New Roman" pitchFamily="18" charset="0"/>
                        </a:rPr>
                        <a:t>/month</a:t>
                      </a:r>
                      <a:endParaRPr lang="en-US" dirty="0">
                        <a:solidFill>
                          <a:schemeClr val="accent6">
                            <a:lumMod val="50000"/>
                          </a:schemeClr>
                        </a:solidFill>
                        <a:effectLst>
                          <a:outerShdw blurRad="38100" dist="38100" dir="2700000" algn="tl">
                            <a:srgbClr val="000000">
                              <a:alpha val="43137"/>
                            </a:srgbClr>
                          </a:outerShdw>
                        </a:effectLst>
                        <a:latin typeface="+mn-lt"/>
                        <a:cs typeface="Times New Roman" pitchFamily="18" charset="0"/>
                      </a:endParaRPr>
                    </a:p>
                  </a:txBody>
                  <a:tcPr anchor="ctr"/>
                </a:tc>
                <a:tc hMerge="1">
                  <a:txBody>
                    <a:bodyPr/>
                    <a:lstStyle/>
                    <a:p>
                      <a:pPr algn="ctr"/>
                      <a:endParaRPr lang="en-US" b="0" dirty="0">
                        <a:latin typeface="+mn-lt"/>
                        <a:cs typeface="Times New Roman" pitchFamily="18" charset="0"/>
                      </a:endParaRPr>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rgbClr val="C00000"/>
                          </a:solidFill>
                          <a:latin typeface="+mn-lt"/>
                          <a:cs typeface="Times New Roman" pitchFamily="18" charset="0"/>
                        </a:rPr>
                        <a:t>5950.80 </a:t>
                      </a:r>
                    </a:p>
                    <a:p>
                      <a:pPr marL="0" marR="0" indent="0" algn="ctr" defTabSz="914400" rtl="0" eaLnBrk="1" fontAlgn="auto" latinLnBrk="0" hangingPunct="1">
                        <a:lnSpc>
                          <a:spcPct val="100000"/>
                        </a:lnSpc>
                        <a:spcBef>
                          <a:spcPts val="0"/>
                        </a:spcBef>
                        <a:spcAft>
                          <a:spcPts val="0"/>
                        </a:spcAft>
                        <a:buClrTx/>
                        <a:buSzTx/>
                        <a:buFontTx/>
                        <a:buNone/>
                        <a:tabLst/>
                        <a:defRPr/>
                      </a:pPr>
                      <a:r>
                        <a:rPr lang="en-US" b="0" dirty="0" err="1" smtClean="0">
                          <a:solidFill>
                            <a:srgbClr val="C00000"/>
                          </a:solidFill>
                          <a:latin typeface="+mn-lt"/>
                          <a:cs typeface="Times New Roman" pitchFamily="18" charset="0"/>
                        </a:rPr>
                        <a:t>Kpcs</a:t>
                      </a:r>
                      <a:r>
                        <a:rPr lang="en-US" b="0" dirty="0" smtClean="0">
                          <a:solidFill>
                            <a:srgbClr val="C00000"/>
                          </a:solidFill>
                          <a:latin typeface="+mn-lt"/>
                          <a:cs typeface="Times New Roman" pitchFamily="18" charset="0"/>
                        </a:rPr>
                        <a:t>/month</a:t>
                      </a:r>
                      <a:endParaRPr lang="en-US" dirty="0">
                        <a:solidFill>
                          <a:srgbClr val="C00000"/>
                        </a:solidFill>
                        <a:latin typeface="+mn-lt"/>
                        <a:cs typeface="Times New Roman" pitchFamily="18" charset="0"/>
                      </a:endParaRPr>
                    </a:p>
                  </a:txBody>
                  <a:tcPr anchor="ctr"/>
                </a:tc>
                <a:tc hMerge="1">
                  <a:txBody>
                    <a:bodyPr/>
                    <a:lstStyle/>
                    <a:p>
                      <a:endParaRPr lang="en-US" dirty="0">
                        <a:latin typeface="+mn-lt"/>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C00000"/>
                        </a:solidFill>
                        <a:latin typeface="+mn-lt"/>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C00000"/>
                        </a:solidFill>
                        <a:latin typeface="+mn-lt"/>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C00000"/>
                        </a:solidFill>
                        <a:latin typeface="+mn-lt"/>
                        <a:cs typeface="Times New Roman" pitchFamily="18" charset="0"/>
                      </a:endParaRPr>
                    </a:p>
                  </a:txBody>
                  <a:tcPr anchor="ctr"/>
                </a:tc>
              </a:tr>
              <a:tr h="407565">
                <a:tc>
                  <a:txBody>
                    <a:bodyPr/>
                    <a:lstStyle/>
                    <a:p>
                      <a:r>
                        <a:rPr lang="en-US" b="1" dirty="0" smtClean="0"/>
                        <a:t>Ability 6 Machine</a:t>
                      </a:r>
                      <a:endParaRPr lang="en-US" b="1" dirty="0"/>
                    </a:p>
                  </a:txBody>
                  <a:tcPr/>
                </a:tc>
                <a:tc gridSpan="2">
                  <a:txBody>
                    <a:bodyPr/>
                    <a:lstStyle/>
                    <a:p>
                      <a:pPr algn="ctr"/>
                      <a:r>
                        <a:rPr lang="en-US" sz="2000" b="1" dirty="0" smtClean="0">
                          <a:solidFill>
                            <a:schemeClr val="accent6">
                              <a:lumMod val="50000"/>
                            </a:schemeClr>
                          </a:solidFill>
                          <a:effectLst>
                            <a:outerShdw blurRad="38100" dist="38100" dir="2700000" algn="tl">
                              <a:srgbClr val="000000">
                                <a:alpha val="43137"/>
                              </a:srgbClr>
                            </a:outerShdw>
                          </a:effectLst>
                          <a:latin typeface="+mn-lt"/>
                          <a:cs typeface="Times New Roman" pitchFamily="18" charset="0"/>
                        </a:rPr>
                        <a:t>54496.8 </a:t>
                      </a:r>
                    </a:p>
                    <a:p>
                      <a:pPr algn="ctr"/>
                      <a:r>
                        <a:rPr lang="en-US" dirty="0" err="1" smtClean="0">
                          <a:solidFill>
                            <a:schemeClr val="accent6">
                              <a:lumMod val="50000"/>
                            </a:schemeClr>
                          </a:solidFill>
                          <a:effectLst>
                            <a:outerShdw blurRad="38100" dist="38100" dir="2700000" algn="tl">
                              <a:srgbClr val="000000">
                                <a:alpha val="43137"/>
                              </a:srgbClr>
                            </a:outerShdw>
                          </a:effectLst>
                          <a:latin typeface="+mn-lt"/>
                          <a:cs typeface="Times New Roman" pitchFamily="18" charset="0"/>
                        </a:rPr>
                        <a:t>Kpcs</a:t>
                      </a:r>
                      <a:r>
                        <a:rPr lang="en-US" dirty="0" smtClean="0">
                          <a:solidFill>
                            <a:schemeClr val="accent6">
                              <a:lumMod val="50000"/>
                            </a:schemeClr>
                          </a:solidFill>
                          <a:effectLst>
                            <a:outerShdw blurRad="38100" dist="38100" dir="2700000" algn="tl">
                              <a:srgbClr val="000000">
                                <a:alpha val="43137"/>
                              </a:srgbClr>
                            </a:outerShdw>
                          </a:effectLst>
                          <a:latin typeface="+mn-lt"/>
                          <a:cs typeface="Times New Roman" pitchFamily="18" charset="0"/>
                        </a:rPr>
                        <a:t>/month</a:t>
                      </a:r>
                      <a:endParaRPr lang="en-US" dirty="0">
                        <a:solidFill>
                          <a:schemeClr val="accent6">
                            <a:lumMod val="50000"/>
                          </a:schemeClr>
                        </a:solidFill>
                        <a:effectLst>
                          <a:outerShdw blurRad="38100" dist="38100" dir="2700000" algn="tl">
                            <a:srgbClr val="000000">
                              <a:alpha val="43137"/>
                            </a:srgbClr>
                          </a:outerShdw>
                        </a:effectLst>
                        <a:latin typeface="+mn-lt"/>
                        <a:cs typeface="Times New Roman" pitchFamily="18" charset="0"/>
                      </a:endParaRPr>
                    </a:p>
                  </a:txBody>
                  <a:tcPr/>
                </a:tc>
                <a:tc hMerge="1">
                  <a:txBody>
                    <a:bodyPr/>
                    <a:lstStyle/>
                    <a:p>
                      <a:pPr algn="ctr"/>
                      <a:endParaRPr lang="en-US" dirty="0">
                        <a:latin typeface="+mn-lt"/>
                        <a:cs typeface="Times New Roman" pitchFamily="18" charset="0"/>
                      </a:endParaRPr>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rgbClr val="C00000"/>
                          </a:solidFill>
                          <a:latin typeface="+mn-lt"/>
                          <a:cs typeface="Times New Roman" pitchFamily="18" charset="0"/>
                        </a:rPr>
                        <a:t>35704.80 </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smtClean="0">
                          <a:solidFill>
                            <a:srgbClr val="C00000"/>
                          </a:solidFill>
                          <a:latin typeface="+mn-lt"/>
                          <a:cs typeface="Times New Roman" pitchFamily="18" charset="0"/>
                        </a:rPr>
                        <a:t>Kpcs</a:t>
                      </a:r>
                      <a:r>
                        <a:rPr lang="en-US" dirty="0" smtClean="0">
                          <a:solidFill>
                            <a:srgbClr val="C00000"/>
                          </a:solidFill>
                          <a:latin typeface="+mn-lt"/>
                          <a:cs typeface="Times New Roman" pitchFamily="18" charset="0"/>
                        </a:rPr>
                        <a:t>/month</a:t>
                      </a:r>
                      <a:endParaRPr lang="en-US" dirty="0">
                        <a:solidFill>
                          <a:srgbClr val="C00000"/>
                        </a:solidFill>
                        <a:latin typeface="+mn-lt"/>
                        <a:cs typeface="Times New Roman" pitchFamily="18" charset="0"/>
                      </a:endParaRPr>
                    </a:p>
                  </a:txBody>
                  <a:tcPr/>
                </a:tc>
                <a:tc hMerge="1">
                  <a:txBody>
                    <a:bodyPr/>
                    <a:lstStyle/>
                    <a:p>
                      <a:endParaRPr lang="en-US" dirty="0">
                        <a:latin typeface="+mn-lt"/>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C00000"/>
                        </a:solidFill>
                        <a:latin typeface="+mn-lt"/>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C00000"/>
                        </a:solidFill>
                        <a:latin typeface="+mn-lt"/>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C00000"/>
                        </a:solidFill>
                        <a:latin typeface="+mn-lt"/>
                        <a:cs typeface="Times New Roman" pitchFamily="18" charset="0"/>
                      </a:endParaRPr>
                    </a:p>
                  </a:txBody>
                  <a:tcPr/>
                </a:tc>
              </a:tr>
            </a:tbl>
          </a:graphicData>
        </a:graphic>
      </p:graphicFrame>
      <p:sp>
        <p:nvSpPr>
          <p:cNvPr id="4" name="Title 1"/>
          <p:cNvSpPr>
            <a:spLocks noGrp="1"/>
          </p:cNvSpPr>
          <p:nvPr>
            <p:ph type="title"/>
          </p:nvPr>
        </p:nvSpPr>
        <p:spPr>
          <a:xfrm>
            <a:off x="71406" y="104772"/>
            <a:ext cx="8186766" cy="609584"/>
          </a:xfrm>
        </p:spPr>
        <p:txBody>
          <a:bodyPr>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4400" b="1" i="1" dirty="0" smtClean="0">
                <a:ln/>
                <a:solidFill>
                  <a:schemeClr val="accent3"/>
                </a:solidFill>
                <a:effectLst/>
                <a:latin typeface="Times New Roman" pitchFamily="18" charset="0"/>
                <a:cs typeface="Times New Roman" pitchFamily="18" charset="0"/>
              </a:rPr>
              <a:t>Conclusion</a:t>
            </a:r>
            <a:endParaRPr lang="en-US" sz="4400" b="1" i="1" dirty="0">
              <a:ln/>
              <a:solidFill>
                <a:schemeClr val="accent3"/>
              </a:solidFill>
              <a:effectLst/>
              <a:latin typeface="Times New Roman" pitchFamily="18" charset="0"/>
              <a:cs typeface="Times New Roman" pitchFamily="18" charset="0"/>
            </a:endParaRPr>
          </a:p>
        </p:txBody>
      </p:sp>
      <p:sp>
        <p:nvSpPr>
          <p:cNvPr id="5" name="Rounded Rectangle 4"/>
          <p:cNvSpPr/>
          <p:nvPr/>
        </p:nvSpPr>
        <p:spPr>
          <a:xfrm>
            <a:off x="107504" y="3609020"/>
            <a:ext cx="8856984" cy="16201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Vertical Scroll 5"/>
          <p:cNvSpPr/>
          <p:nvPr/>
        </p:nvSpPr>
        <p:spPr>
          <a:xfrm>
            <a:off x="6012160" y="3212976"/>
            <a:ext cx="2736304" cy="1221718"/>
          </a:xfrm>
          <a:prstGeom prst="vertic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i="1" dirty="0" smtClean="0">
                <a:solidFill>
                  <a:srgbClr val="FF0000"/>
                </a:solidFill>
                <a:latin typeface="Times New Roman" pitchFamily="18" charset="0"/>
                <a:cs typeface="Times New Roman" pitchFamily="18" charset="0"/>
              </a:rPr>
              <a:t>More than 2 </a:t>
            </a:r>
            <a:r>
              <a:rPr lang="en-US" sz="2000" i="1" dirty="0" err="1" smtClean="0">
                <a:solidFill>
                  <a:srgbClr val="FF0000"/>
                </a:solidFill>
                <a:latin typeface="Times New Roman" pitchFamily="18" charset="0"/>
                <a:cs typeface="Times New Roman" pitchFamily="18" charset="0"/>
              </a:rPr>
              <a:t>mins</a:t>
            </a:r>
            <a:r>
              <a:rPr lang="en-US" sz="2000" i="1" dirty="0" smtClean="0">
                <a:solidFill>
                  <a:srgbClr val="FF0000"/>
                </a:solidFill>
                <a:latin typeface="Times New Roman" pitchFamily="18" charset="0"/>
                <a:cs typeface="Times New Roman" pitchFamily="18" charset="0"/>
              </a:rPr>
              <a:t> per Lot by Worker</a:t>
            </a:r>
          </a:p>
        </p:txBody>
      </p:sp>
      <p:sp>
        <p:nvSpPr>
          <p:cNvPr id="7" name="Explosion 1 6"/>
          <p:cNvSpPr/>
          <p:nvPr/>
        </p:nvSpPr>
        <p:spPr>
          <a:xfrm rot="20991619">
            <a:off x="4137462" y="4484459"/>
            <a:ext cx="5397490" cy="2481775"/>
          </a:xfrm>
          <a:prstGeom prst="irregularSeal1">
            <a:avLst/>
          </a:prstGeom>
        </p:spPr>
        <p:style>
          <a:lnRef idx="0">
            <a:schemeClr val="accent2"/>
          </a:lnRef>
          <a:fillRef idx="3">
            <a:schemeClr val="accent2"/>
          </a:fillRef>
          <a:effectRef idx="3">
            <a:schemeClr val="accent2"/>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i="1" dirty="0" smtClean="0">
                <a:ln w="11430">
                  <a:solidFill>
                    <a:srgbClr val="FFFF00"/>
                  </a:solidFill>
                </a:ln>
                <a:solidFill>
                  <a:srgbClr val="FFFF00"/>
                </a:solidFill>
                <a:effectLst>
                  <a:outerShdw blurRad="50800" dist="39000" dir="5460000" algn="tl">
                    <a:srgbClr val="000000">
                      <a:alpha val="38000"/>
                    </a:srgbClr>
                  </a:outerShdw>
                </a:effectLst>
                <a:latin typeface="Times New Roman" pitchFamily="18" charset="0"/>
                <a:cs typeface="Times New Roman" pitchFamily="18" charset="0"/>
              </a:rPr>
              <a:t>50% Worker Reduction is not yet achieved!</a:t>
            </a:r>
          </a:p>
        </p:txBody>
      </p:sp>
      <p:sp>
        <p:nvSpPr>
          <p:cNvPr id="8" name="Vertical Scroll 7"/>
          <p:cNvSpPr/>
          <p:nvPr/>
        </p:nvSpPr>
        <p:spPr>
          <a:xfrm>
            <a:off x="2339752" y="1484784"/>
            <a:ext cx="3528392" cy="3528392"/>
          </a:xfrm>
          <a:prstGeom prst="verticalScroll">
            <a:avLst>
              <a:gd name="adj" fmla="val 5018"/>
            </a:avLst>
          </a:prstGeom>
        </p:spPr>
        <p:style>
          <a:lnRef idx="1">
            <a:schemeClr val="accent2"/>
          </a:lnRef>
          <a:fillRef idx="2">
            <a:schemeClr val="accent2"/>
          </a:fillRef>
          <a:effectRef idx="1">
            <a:schemeClr val="accent2"/>
          </a:effectRef>
          <a:fontRef idx="minor">
            <a:schemeClr val="dk1"/>
          </a:fontRef>
        </p:style>
        <p:txBody>
          <a:bodyPr rtlCol="0" anchor="t" anchorCtr="0"/>
          <a:lstStyle/>
          <a:p>
            <a:pPr marL="457200" indent="-457200">
              <a:buFont typeface="+mj-lt"/>
              <a:buAutoNum type="arabicPeriod"/>
            </a:pPr>
            <a:r>
              <a:rPr lang="en-US" sz="2000" i="1" dirty="0" smtClean="0">
                <a:solidFill>
                  <a:srgbClr val="FF0000"/>
                </a:solidFill>
                <a:latin typeface="Times New Roman" pitchFamily="18" charset="0"/>
                <a:cs typeface="Times New Roman" pitchFamily="18" charset="0"/>
              </a:rPr>
              <a:t>Only FA-128 &amp; FA-20H (Machine not yet full loading).</a:t>
            </a:r>
          </a:p>
          <a:p>
            <a:pPr marL="457200" indent="-457200">
              <a:buFont typeface="+mj-lt"/>
              <a:buAutoNum type="arabicPeriod"/>
            </a:pPr>
            <a:r>
              <a:rPr lang="en-US" sz="2000" i="1" dirty="0" smtClean="0">
                <a:solidFill>
                  <a:srgbClr val="FF0000"/>
                </a:solidFill>
                <a:latin typeface="Times New Roman" pitchFamily="18" charset="0"/>
                <a:cs typeface="Times New Roman" pitchFamily="18" charset="0"/>
              </a:rPr>
              <a:t>Without Week Code Inspection is not yet approve by Management.</a:t>
            </a:r>
          </a:p>
          <a:p>
            <a:pPr marL="457200" indent="-457200">
              <a:buFont typeface="+mj-lt"/>
              <a:buAutoNum type="arabicPeriod"/>
            </a:pPr>
            <a:r>
              <a:rPr lang="en-US" sz="2000" i="1" dirty="0" smtClean="0">
                <a:solidFill>
                  <a:srgbClr val="FF0000"/>
                </a:solidFill>
                <a:latin typeface="Times New Roman" pitchFamily="18" charset="0"/>
                <a:cs typeface="Times New Roman" pitchFamily="18" charset="0"/>
              </a:rPr>
              <a:t>Software that without Week Code inspection not yet approved.</a:t>
            </a:r>
          </a:p>
        </p:txBody>
      </p:sp>
    </p:spTree>
    <p:extLst>
      <p:ext uri="{BB962C8B-B14F-4D97-AF65-F5344CB8AC3E}">
        <p14:creationId xmlns:p14="http://schemas.microsoft.com/office/powerpoint/2010/main" val="419501296"/>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2000"/>
                                        <p:tgtEl>
                                          <p:spTgt spid="5"/>
                                        </p:tgtEl>
                                      </p:cBhvr>
                                    </p:animEffect>
                                  </p:childTnLst>
                                </p:cTn>
                              </p:par>
                            </p:childTnLst>
                          </p:cTn>
                        </p:par>
                        <p:par>
                          <p:cTn id="16" fill="hold">
                            <p:stCondLst>
                              <p:cond delay="2000"/>
                            </p:stCondLst>
                            <p:childTnLst>
                              <p:par>
                                <p:cTn id="17" presetID="16" presetClass="entr" presetSubtype="42"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outHorizontal)">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32"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strVal val="4*#ppt_w"/>
                                          </p:val>
                                        </p:tav>
                                        <p:tav tm="100000">
                                          <p:val>
                                            <p:strVal val="#ppt_w"/>
                                          </p:val>
                                        </p:tav>
                                      </p:tavLst>
                                    </p:anim>
                                    <p:anim calcmode="lin" valueType="num">
                                      <p:cBhvr>
                                        <p:cTn id="25"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42"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outHorizontal)">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RECAXM1VTACASKOKYWCA2VXGLCCAIMKH52CA9PY3SLCA34DDCKCAO3IRM5CAYD3PFCCA7A7ULACAM46H1JCABB8IVGCA6F3SEVCAKRJM2ZCA038UDJCA5KTKQMCAERRJH6CAGAPUHLCAOO9UZ5CAOSWCSA.jpg"/>
          <p:cNvPicPr>
            <a:picLocks noChangeAspect="1"/>
          </p:cNvPicPr>
          <p:nvPr/>
        </p:nvPicPr>
        <p:blipFill>
          <a:blip r:embed="rId2" cstate="print">
            <a:duotone>
              <a:prstClr val="black"/>
              <a:schemeClr val="accent5">
                <a:tint val="45000"/>
                <a:satMod val="400000"/>
              </a:schemeClr>
            </a:duotone>
          </a:blip>
          <a:stretch>
            <a:fillRect/>
          </a:stretch>
        </p:blipFill>
        <p:spPr>
          <a:xfrm>
            <a:off x="5929322" y="357165"/>
            <a:ext cx="3052776" cy="2444653"/>
          </a:xfrm>
          <a:prstGeom prst="rect">
            <a:avLst/>
          </a:prstGeom>
          <a:effectLst>
            <a:softEdge rad="635000"/>
          </a:effectLst>
        </p:spPr>
      </p:pic>
      <p:pic>
        <p:nvPicPr>
          <p:cNvPr id="1026" name="Picture 2"/>
          <p:cNvPicPr>
            <a:picLocks noChangeAspect="1" noChangeArrowheads="1"/>
          </p:cNvPicPr>
          <p:nvPr/>
        </p:nvPicPr>
        <p:blipFill>
          <a:blip r:embed="rId3" cstate="print"/>
          <a:srcRect/>
          <a:stretch>
            <a:fillRect/>
          </a:stretch>
        </p:blipFill>
        <p:spPr bwMode="auto">
          <a:xfrm>
            <a:off x="285720" y="1000108"/>
            <a:ext cx="3709990" cy="2786715"/>
          </a:xfrm>
          <a:prstGeom prst="rect">
            <a:avLst/>
          </a:prstGeom>
          <a:ln>
            <a:noFill/>
          </a:ln>
          <a:effectLst>
            <a:outerShdw blurRad="292100" dist="139700" dir="2700000" algn="tl" rotWithShape="0">
              <a:srgbClr val="333333">
                <a:alpha val="65000"/>
              </a:srgbClr>
            </a:outerShdw>
            <a:reflection blurRad="6350" stA="50000" endA="300" endPos="38500" dist="50800" dir="5400000" sy="-100000" algn="bl" rotWithShape="0"/>
          </a:effectLst>
          <a:scene3d>
            <a:camera prst="perspectiveContrastingRightFacing"/>
            <a:lightRig rig="threePt" dir="t"/>
          </a:scene3d>
        </p:spPr>
      </p:pic>
      <p:sp>
        <p:nvSpPr>
          <p:cNvPr id="5" name="Title 1"/>
          <p:cNvSpPr>
            <a:spLocks noGrp="1"/>
          </p:cNvSpPr>
          <p:nvPr>
            <p:ph type="title"/>
          </p:nvPr>
        </p:nvSpPr>
        <p:spPr>
          <a:xfrm>
            <a:off x="71406" y="104772"/>
            <a:ext cx="8186766" cy="609584"/>
          </a:xfrm>
        </p:spPr>
        <p:txBody>
          <a:bodyPr>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4400" b="1" i="1" dirty="0" smtClean="0">
                <a:ln/>
                <a:solidFill>
                  <a:schemeClr val="accent3"/>
                </a:solidFill>
                <a:effectLst/>
                <a:latin typeface="Times New Roman" pitchFamily="18" charset="0"/>
                <a:cs typeface="Times New Roman" pitchFamily="18" charset="0"/>
              </a:rPr>
              <a:t>Recap – Accuracy Vs Output</a:t>
            </a:r>
            <a:endParaRPr lang="en-US" sz="4400" b="1" i="1" dirty="0">
              <a:ln/>
              <a:solidFill>
                <a:schemeClr val="accent3"/>
              </a:solidFill>
              <a:effectLst/>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4" cstate="print"/>
          <a:srcRect/>
          <a:stretch>
            <a:fillRect/>
          </a:stretch>
        </p:blipFill>
        <p:spPr bwMode="auto">
          <a:xfrm>
            <a:off x="1214414" y="1643050"/>
            <a:ext cx="3709125" cy="2786065"/>
          </a:xfrm>
          <a:prstGeom prst="rect">
            <a:avLst/>
          </a:prstGeom>
          <a:ln>
            <a:noFill/>
          </a:ln>
          <a:effectLst>
            <a:outerShdw blurRad="292100" dist="139700" dir="2700000" algn="tl" rotWithShape="0">
              <a:srgbClr val="333333">
                <a:alpha val="65000"/>
              </a:srgbClr>
            </a:outerShdw>
            <a:reflection blurRad="6350" stA="50000" endA="300" endPos="38500" dist="50800" dir="5400000" sy="-100000" algn="bl" rotWithShape="0"/>
          </a:effectLst>
          <a:scene3d>
            <a:camera prst="perspectiveContrastingRightFacing"/>
            <a:lightRig rig="threePt" dir="t"/>
          </a:scene3d>
        </p:spPr>
      </p:pic>
      <p:grpSp>
        <p:nvGrpSpPr>
          <p:cNvPr id="2" name="Group 1"/>
          <p:cNvGrpSpPr/>
          <p:nvPr/>
        </p:nvGrpSpPr>
        <p:grpSpPr>
          <a:xfrm>
            <a:off x="4686806" y="683103"/>
            <a:ext cx="3929090" cy="3714776"/>
            <a:chOff x="4686806" y="683103"/>
            <a:chExt cx="3929090" cy="3714776"/>
          </a:xfrm>
        </p:grpSpPr>
        <p:cxnSp>
          <p:nvCxnSpPr>
            <p:cNvPr id="8" name="Straight Arrow Connector 7"/>
            <p:cNvCxnSpPr/>
            <p:nvPr/>
          </p:nvCxnSpPr>
          <p:spPr>
            <a:xfrm rot="5400000" flipH="1" flipV="1">
              <a:off x="3045320" y="2539697"/>
              <a:ext cx="3714776" cy="1588"/>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p:nvPr/>
          </p:nvCxnSpPr>
          <p:spPr>
            <a:xfrm>
              <a:off x="4686806" y="4182771"/>
              <a:ext cx="3929090" cy="15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rot="16200000">
            <a:off x="3841127" y="1170799"/>
            <a:ext cx="1643074" cy="523220"/>
          </a:xfrm>
          <a:prstGeom prst="rect">
            <a:avLst/>
          </a:prstGeom>
          <a:noFill/>
          <a:ln>
            <a:noFill/>
          </a:ln>
        </p:spPr>
        <p:txBody>
          <a:bodyPr wrap="square" rtlCol="0">
            <a:spAutoFit/>
          </a:bodyPr>
          <a:lstStyle/>
          <a:p>
            <a:r>
              <a:rPr lang="en-US" sz="2800" i="1" dirty="0" smtClean="0">
                <a:solidFill>
                  <a:srgbClr val="FFFF00"/>
                </a:solidFill>
                <a:latin typeface="Times New Roman" pitchFamily="18" charset="0"/>
                <a:cs typeface="Times New Roman" pitchFamily="18" charset="0"/>
              </a:rPr>
              <a:t>Accuracy</a:t>
            </a:r>
            <a:endParaRPr lang="en-US" sz="2800" i="1" dirty="0">
              <a:solidFill>
                <a:srgbClr val="FFFF00"/>
              </a:solidFill>
              <a:latin typeface="Times New Roman" pitchFamily="18" charset="0"/>
              <a:cs typeface="Times New Roman" pitchFamily="18" charset="0"/>
            </a:endParaRPr>
          </a:p>
        </p:txBody>
      </p:sp>
      <p:sp>
        <p:nvSpPr>
          <p:cNvPr id="15" name="TextBox 14"/>
          <p:cNvSpPr txBox="1"/>
          <p:nvPr/>
        </p:nvSpPr>
        <p:spPr>
          <a:xfrm>
            <a:off x="6687070" y="4088179"/>
            <a:ext cx="2000264" cy="523220"/>
          </a:xfrm>
          <a:prstGeom prst="rect">
            <a:avLst/>
          </a:prstGeom>
          <a:noFill/>
          <a:ln>
            <a:noFill/>
          </a:ln>
        </p:spPr>
        <p:txBody>
          <a:bodyPr wrap="square" rtlCol="0">
            <a:spAutoFit/>
          </a:bodyPr>
          <a:lstStyle/>
          <a:p>
            <a:pPr algn="just"/>
            <a:r>
              <a:rPr lang="en-US" sz="2800" i="1" dirty="0" smtClean="0">
                <a:solidFill>
                  <a:srgbClr val="FFFF00"/>
                </a:solidFill>
                <a:latin typeface="Times New Roman" pitchFamily="18" charset="0"/>
                <a:cs typeface="Times New Roman" pitchFamily="18" charset="0"/>
              </a:rPr>
              <a:t>Cycle Time</a:t>
            </a:r>
            <a:endParaRPr lang="en-US" sz="2800" i="1" dirty="0">
              <a:solidFill>
                <a:srgbClr val="FFFF00"/>
              </a:solidFill>
              <a:latin typeface="Times New Roman" pitchFamily="18" charset="0"/>
              <a:cs typeface="Times New Roman" pitchFamily="18" charset="0"/>
            </a:endParaRPr>
          </a:p>
        </p:txBody>
      </p:sp>
      <p:cxnSp>
        <p:nvCxnSpPr>
          <p:cNvPr id="17" name="Straight Arrow Connector 16"/>
          <p:cNvCxnSpPr/>
          <p:nvPr/>
        </p:nvCxnSpPr>
        <p:spPr>
          <a:xfrm flipV="1">
            <a:off x="5043996" y="1396689"/>
            <a:ext cx="3000396" cy="2643206"/>
          </a:xfrm>
          <a:prstGeom prst="straightConnector1">
            <a:avLst/>
          </a:prstGeom>
          <a:ln w="38100">
            <a:solidFill>
              <a:srgbClr val="0CC622"/>
            </a:solidFill>
            <a:tailEnd type="arrow"/>
          </a:ln>
        </p:spPr>
        <p:style>
          <a:lnRef idx="3">
            <a:schemeClr val="accent2"/>
          </a:lnRef>
          <a:fillRef idx="0">
            <a:schemeClr val="accent2"/>
          </a:fillRef>
          <a:effectRef idx="2">
            <a:schemeClr val="accent2"/>
          </a:effectRef>
          <a:fontRef idx="minor">
            <a:schemeClr val="tx1"/>
          </a:fontRef>
        </p:style>
      </p:cxnSp>
      <p:sp>
        <p:nvSpPr>
          <p:cNvPr id="18" name="Arc 17"/>
          <p:cNvSpPr/>
          <p:nvPr/>
        </p:nvSpPr>
        <p:spPr>
          <a:xfrm rot="10468650">
            <a:off x="5153955" y="-2386783"/>
            <a:ext cx="5631087" cy="6252998"/>
          </a:xfrm>
          <a:prstGeom prst="arc">
            <a:avLst/>
          </a:prstGeom>
          <a:ln w="38100">
            <a:solidFill>
              <a:srgbClr val="FF5353"/>
            </a:solidFill>
            <a:headEnd type="triangle" w="lg" len="lg"/>
            <a:tailEnd type="non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19" name="TextBox 18"/>
          <p:cNvSpPr txBox="1"/>
          <p:nvPr/>
        </p:nvSpPr>
        <p:spPr>
          <a:xfrm>
            <a:off x="7401450" y="3254077"/>
            <a:ext cx="1500198" cy="523220"/>
          </a:xfrm>
          <a:prstGeom prst="rect">
            <a:avLst/>
          </a:prstGeom>
          <a:noFill/>
          <a:ln>
            <a:noFill/>
          </a:ln>
        </p:spPr>
        <p:txBody>
          <a:bodyPr wrap="square" rtlCol="0">
            <a:spAutoFit/>
          </a:bodyPr>
          <a:lstStyle/>
          <a:p>
            <a:pPr algn="r"/>
            <a:r>
              <a:rPr lang="en-US" sz="2800" i="1" dirty="0" smtClean="0">
                <a:solidFill>
                  <a:srgbClr val="FFFF00"/>
                </a:solidFill>
                <a:latin typeface="Times New Roman" pitchFamily="18" charset="0"/>
                <a:cs typeface="Times New Roman" pitchFamily="18" charset="0"/>
              </a:rPr>
              <a:t>Output</a:t>
            </a:r>
            <a:endParaRPr lang="en-US" sz="2800" i="1" dirty="0">
              <a:solidFill>
                <a:srgbClr val="FFFF00"/>
              </a:solidFill>
              <a:latin typeface="Times New Roman" pitchFamily="18" charset="0"/>
              <a:cs typeface="Times New Roman" pitchFamily="18" charset="0"/>
            </a:endParaRPr>
          </a:p>
        </p:txBody>
      </p:sp>
      <p:sp>
        <p:nvSpPr>
          <p:cNvPr id="20" name="TextBox 19"/>
          <p:cNvSpPr txBox="1"/>
          <p:nvPr/>
        </p:nvSpPr>
        <p:spPr>
          <a:xfrm>
            <a:off x="571472" y="4675354"/>
            <a:ext cx="8143932" cy="584775"/>
          </a:xfrm>
          <a:prstGeom prst="rect">
            <a:avLst/>
          </a:prstGeom>
          <a:noFill/>
        </p:spPr>
        <p:txBody>
          <a:bodyPr wrap="square" rtlCol="0">
            <a:spAutoFit/>
          </a:bodyPr>
          <a:lstStyle/>
          <a:p>
            <a:pPr>
              <a:buFont typeface="Wingdings" pitchFamily="2" charset="2"/>
              <a:buChar char="q"/>
            </a:pPr>
            <a:r>
              <a:rPr lang="en-US" sz="3200" i="1" dirty="0" smtClean="0">
                <a:solidFill>
                  <a:schemeClr val="accent1">
                    <a:lumMod val="40000"/>
                    <a:lumOff val="60000"/>
                  </a:schemeClr>
                </a:solidFill>
                <a:latin typeface="Times New Roman" pitchFamily="18" charset="0"/>
                <a:cs typeface="Times New Roman" pitchFamily="18" charset="0"/>
              </a:rPr>
              <a:t> The number of Character to be inspected.</a:t>
            </a:r>
            <a:endParaRPr lang="en-US" sz="3200" i="1" dirty="0">
              <a:solidFill>
                <a:schemeClr val="accent1">
                  <a:lumMod val="40000"/>
                  <a:lumOff val="60000"/>
                </a:schemeClr>
              </a:solidFill>
              <a:latin typeface="Times New Roman" pitchFamily="18" charset="0"/>
              <a:cs typeface="Times New Roman" pitchFamily="18" charset="0"/>
            </a:endParaRPr>
          </a:p>
        </p:txBody>
      </p:sp>
      <p:sp>
        <p:nvSpPr>
          <p:cNvPr id="21" name="TextBox 20"/>
          <p:cNvSpPr txBox="1"/>
          <p:nvPr/>
        </p:nvSpPr>
        <p:spPr>
          <a:xfrm>
            <a:off x="571472" y="5175420"/>
            <a:ext cx="8143932" cy="584775"/>
          </a:xfrm>
          <a:prstGeom prst="rect">
            <a:avLst/>
          </a:prstGeom>
          <a:noFill/>
        </p:spPr>
        <p:txBody>
          <a:bodyPr wrap="square" rtlCol="0">
            <a:spAutoFit/>
          </a:bodyPr>
          <a:lstStyle/>
          <a:p>
            <a:pPr>
              <a:buFont typeface="Wingdings" pitchFamily="2" charset="2"/>
              <a:buChar char="q"/>
            </a:pPr>
            <a:r>
              <a:rPr lang="en-US" sz="3200" i="1" dirty="0" smtClean="0">
                <a:solidFill>
                  <a:schemeClr val="accent4">
                    <a:lumMod val="40000"/>
                    <a:lumOff val="60000"/>
                  </a:schemeClr>
                </a:solidFill>
                <a:latin typeface="Times New Roman" pitchFamily="18" charset="0"/>
                <a:cs typeface="Times New Roman" pitchFamily="18" charset="0"/>
              </a:rPr>
              <a:t> The quantity of Sample to be recognized.</a:t>
            </a:r>
            <a:endParaRPr lang="en-US" sz="3200" i="1" dirty="0">
              <a:solidFill>
                <a:schemeClr val="accent4">
                  <a:lumMod val="40000"/>
                  <a:lumOff val="60000"/>
                </a:schemeClr>
              </a:solidFill>
              <a:latin typeface="Times New Roman" pitchFamily="18" charset="0"/>
              <a:cs typeface="Times New Roman" pitchFamily="18" charset="0"/>
            </a:endParaRPr>
          </a:p>
        </p:txBody>
      </p:sp>
      <p:sp>
        <p:nvSpPr>
          <p:cNvPr id="22" name="TextBox 21"/>
          <p:cNvSpPr txBox="1"/>
          <p:nvPr/>
        </p:nvSpPr>
        <p:spPr>
          <a:xfrm>
            <a:off x="571472" y="5675486"/>
            <a:ext cx="8143932" cy="584775"/>
          </a:xfrm>
          <a:prstGeom prst="rect">
            <a:avLst/>
          </a:prstGeom>
          <a:noFill/>
        </p:spPr>
        <p:txBody>
          <a:bodyPr wrap="square" rtlCol="0">
            <a:spAutoFit/>
          </a:bodyPr>
          <a:lstStyle/>
          <a:p>
            <a:pPr>
              <a:buFont typeface="Wingdings" pitchFamily="2" charset="2"/>
              <a:buChar char="q"/>
            </a:pPr>
            <a:r>
              <a:rPr lang="en-US" sz="3200" i="1" dirty="0" smtClean="0">
                <a:solidFill>
                  <a:schemeClr val="accent1">
                    <a:lumMod val="40000"/>
                    <a:lumOff val="60000"/>
                  </a:schemeClr>
                </a:solidFill>
                <a:latin typeface="Times New Roman" pitchFamily="18" charset="0"/>
                <a:cs typeface="Times New Roman" pitchFamily="18" charset="0"/>
              </a:rPr>
              <a:t> Quantity per Lot</a:t>
            </a:r>
            <a:endParaRPr lang="en-US" sz="3200" i="1" dirty="0">
              <a:solidFill>
                <a:schemeClr val="accent1">
                  <a:lumMod val="40000"/>
                  <a:lumOff val="60000"/>
                </a:schemeClr>
              </a:solidFill>
              <a:latin typeface="Times New Roman" pitchFamily="18" charset="0"/>
              <a:cs typeface="Times New Roman" pitchFamily="18" charset="0"/>
            </a:endParaRPr>
          </a:p>
        </p:txBody>
      </p:sp>
      <p:sp>
        <p:nvSpPr>
          <p:cNvPr id="23" name="TextBox 22"/>
          <p:cNvSpPr txBox="1"/>
          <p:nvPr/>
        </p:nvSpPr>
        <p:spPr>
          <a:xfrm>
            <a:off x="571472" y="6201811"/>
            <a:ext cx="8143932" cy="584775"/>
          </a:xfrm>
          <a:prstGeom prst="rect">
            <a:avLst/>
          </a:prstGeom>
          <a:noFill/>
        </p:spPr>
        <p:txBody>
          <a:bodyPr wrap="square" rtlCol="0">
            <a:spAutoFit/>
          </a:bodyPr>
          <a:lstStyle/>
          <a:p>
            <a:pPr>
              <a:buFont typeface="Wingdings" pitchFamily="2" charset="2"/>
              <a:buChar char="q"/>
            </a:pPr>
            <a:r>
              <a:rPr lang="en-US" sz="3200" i="1" dirty="0" smtClean="0">
                <a:solidFill>
                  <a:schemeClr val="accent4">
                    <a:lumMod val="40000"/>
                    <a:lumOff val="60000"/>
                  </a:schemeClr>
                </a:solidFill>
                <a:latin typeface="Times New Roman" pitchFamily="18" charset="0"/>
                <a:cs typeface="Times New Roman" pitchFamily="18" charset="0"/>
              </a:rPr>
              <a:t> Quantity of Minor Stoppages</a:t>
            </a:r>
            <a:endParaRPr lang="en-US" sz="3200" i="1" dirty="0">
              <a:solidFill>
                <a:schemeClr val="accent4">
                  <a:lumMod val="40000"/>
                  <a:lumOff val="60000"/>
                </a:schemeClr>
              </a:solidFill>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1+#ppt_w/2"/>
                                          </p:val>
                                        </p:tav>
                                        <p:tav tm="100000">
                                          <p:val>
                                            <p:strVal val="#ppt_x"/>
                                          </p:val>
                                        </p:tav>
                                      </p:tavLst>
                                    </p:anim>
                                    <p:anim calcmode="lin" valueType="num">
                                      <p:cBhvr additive="base">
                                        <p:cTn id="8" dur="500" fill="hold"/>
                                        <p:tgtEl>
                                          <p:spTgt spid="102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027"/>
                                        </p:tgtEl>
                                        <p:attrNameLst>
                                          <p:attrName>style.visibility</p:attrName>
                                        </p:attrNameLst>
                                      </p:cBhvr>
                                      <p:to>
                                        <p:strVal val="visible"/>
                                      </p:to>
                                    </p:set>
                                    <p:anim calcmode="lin" valueType="num">
                                      <p:cBhvr additive="base">
                                        <p:cTn id="12" dur="500" fill="hold"/>
                                        <p:tgtEl>
                                          <p:spTgt spid="1027"/>
                                        </p:tgtEl>
                                        <p:attrNameLst>
                                          <p:attrName>ppt_x</p:attrName>
                                        </p:attrNameLst>
                                      </p:cBhvr>
                                      <p:tavLst>
                                        <p:tav tm="0">
                                          <p:val>
                                            <p:strVal val="1+#ppt_w/2"/>
                                          </p:val>
                                        </p:tav>
                                        <p:tav tm="100000">
                                          <p:val>
                                            <p:strVal val="#ppt_x"/>
                                          </p:val>
                                        </p:tav>
                                      </p:tavLst>
                                    </p:anim>
                                    <p:anim calcmode="lin" valueType="num">
                                      <p:cBhvr additive="base">
                                        <p:cTn id="13" dur="500" fill="hold"/>
                                        <p:tgtEl>
                                          <p:spTgt spid="102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8" presetClass="entr" presetSubtype="3"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strips(upRight)">
                                      <p:cBhvr>
                                        <p:cTn id="18" dur="500"/>
                                        <p:tgtEl>
                                          <p:spTgt spid="2"/>
                                        </p:tgtEl>
                                      </p:cBhvr>
                                    </p:animEffect>
                                  </p:childTnLst>
                                </p:cTn>
                              </p:par>
                            </p:childTnLst>
                          </p:cTn>
                        </p:par>
                        <p:par>
                          <p:cTn id="19" fill="hold">
                            <p:stCondLst>
                              <p:cond delay="500"/>
                            </p:stCondLst>
                            <p:childTnLst>
                              <p:par>
                                <p:cTn id="20" presetID="42"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42"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22" presetClass="entr" presetSubtype="4"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500"/>
                                        <p:tgtEl>
                                          <p:spTgt spid="18"/>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left)">
                                      <p:cBhvr>
                                        <p:cTn id="48" dur="500"/>
                                        <p:tgtEl>
                                          <p:spTgt spid="20"/>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left)">
                                      <p:cBhvr>
                                        <p:cTn id="56" dur="500"/>
                                        <p:tgtEl>
                                          <p:spTgt spid="22"/>
                                        </p:tgtEl>
                                      </p:cBhvr>
                                    </p:animEffect>
                                  </p:childTnLst>
                                </p:cTn>
                              </p:par>
                            </p:childTnLst>
                          </p:cTn>
                        </p:par>
                        <p:par>
                          <p:cTn id="57" fill="hold">
                            <p:stCondLst>
                              <p:cond delay="1500"/>
                            </p:stCondLst>
                            <p:childTnLst>
                              <p:par>
                                <p:cTn id="58" presetID="22" presetClass="entr" presetSubtype="8" fill="hold" grpId="0"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left)">
                                      <p:cBhvr>
                                        <p:cTn id="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animBg="1"/>
      <p:bldP spid="19" grpId="0"/>
      <p:bldP spid="20" grpId="0"/>
      <p:bldP spid="21" grpId="0"/>
      <p:bldP spid="22"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703734"/>
            <a:ext cx="7145337" cy="612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a:spLocks noGrp="1"/>
          </p:cNvSpPr>
          <p:nvPr>
            <p:ph type="title"/>
          </p:nvPr>
        </p:nvSpPr>
        <p:spPr>
          <a:xfrm>
            <a:off x="71406" y="104772"/>
            <a:ext cx="8186766" cy="609584"/>
          </a:xfrm>
        </p:spPr>
        <p:txBody>
          <a:bodyPr>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4400" b="1" i="1" dirty="0" smtClean="0">
                <a:ln/>
                <a:solidFill>
                  <a:schemeClr val="accent3"/>
                </a:solidFill>
                <a:effectLst/>
                <a:latin typeface="Times New Roman" pitchFamily="18" charset="0"/>
                <a:cs typeface="Times New Roman" pitchFamily="18" charset="0"/>
              </a:rPr>
              <a:t>Study Case : Technologies</a:t>
            </a:r>
            <a:endParaRPr lang="en-US" sz="4400" b="1" i="1" dirty="0">
              <a:ln/>
              <a:solidFill>
                <a:schemeClr val="accent3"/>
              </a:solidFill>
              <a:effectLst/>
              <a:latin typeface="Times New Roman" pitchFamily="18" charset="0"/>
              <a:cs typeface="Times New Roman" pitchFamily="18" charset="0"/>
            </a:endParaRPr>
          </a:p>
        </p:txBody>
      </p:sp>
      <p:pic>
        <p:nvPicPr>
          <p:cNvPr id="6" name="Picture 3"/>
          <p:cNvPicPr>
            <a:picLocks noChangeAspect="1" noChangeArrowheads="1"/>
          </p:cNvPicPr>
          <p:nvPr/>
        </p:nvPicPr>
        <p:blipFill>
          <a:blip r:embed="rId3" cstate="print"/>
          <a:srcRect/>
          <a:stretch>
            <a:fillRect/>
          </a:stretch>
        </p:blipFill>
        <p:spPr bwMode="auto">
          <a:xfrm>
            <a:off x="3143240" y="1138228"/>
            <a:ext cx="2466975" cy="933450"/>
          </a:xfrm>
          <a:prstGeom prst="rect">
            <a:avLst/>
          </a:prstGeom>
          <a:noFill/>
          <a:ln w="9525">
            <a:noFill/>
            <a:miter lim="800000"/>
            <a:headEnd/>
            <a:tailEnd/>
          </a:ln>
          <a:effectLst>
            <a:softEdge rad="317500"/>
          </a:effectLst>
        </p:spPr>
      </p:pic>
      <p:pic>
        <p:nvPicPr>
          <p:cNvPr id="7" name="Picture 6" descr="ethernet_ip.jpg"/>
          <p:cNvPicPr>
            <a:picLocks noChangeAspect="1"/>
          </p:cNvPicPr>
          <p:nvPr/>
        </p:nvPicPr>
        <p:blipFill>
          <a:blip r:embed="rId4" cstate="print"/>
          <a:stretch>
            <a:fillRect/>
          </a:stretch>
        </p:blipFill>
        <p:spPr>
          <a:xfrm>
            <a:off x="357158" y="5432320"/>
            <a:ext cx="3194304" cy="1139952"/>
          </a:xfrm>
          <a:prstGeom prst="rect">
            <a:avLst/>
          </a:prstGeom>
          <a:effectLst>
            <a:softEdge rad="63500"/>
          </a:effectLst>
        </p:spPr>
      </p:pic>
      <p:sp>
        <p:nvSpPr>
          <p:cNvPr id="8" name="TextBox 7"/>
          <p:cNvSpPr txBox="1"/>
          <p:nvPr/>
        </p:nvSpPr>
        <p:spPr>
          <a:xfrm>
            <a:off x="1357290" y="2500306"/>
            <a:ext cx="7786742" cy="830997"/>
          </a:xfrm>
          <a:prstGeom prst="rect">
            <a:avLst/>
          </a:prstGeom>
          <a:noFill/>
        </p:spPr>
        <p:txBody>
          <a:bodyPr wrap="square" rtlCol="0">
            <a:spAutoFit/>
          </a:bodyPr>
          <a:lstStyle/>
          <a:p>
            <a:pPr>
              <a:buFont typeface="Wingdings" pitchFamily="2" charset="2"/>
              <a:buChar char="q"/>
            </a:pPr>
            <a:r>
              <a:rPr lang="en-US" sz="4800" dirty="0" smtClean="0">
                <a:solidFill>
                  <a:srgbClr val="FF0000"/>
                </a:solidFill>
              </a:rPr>
              <a:t> More Flexible &amp; Power</a:t>
            </a:r>
            <a:endParaRPr lang="en-US" sz="4800" dirty="0">
              <a:solidFill>
                <a:srgbClr val="FF0000"/>
              </a:solidFill>
            </a:endParaRPr>
          </a:p>
        </p:txBody>
      </p:sp>
      <p:sp>
        <p:nvSpPr>
          <p:cNvPr id="9" name="TextBox 8"/>
          <p:cNvSpPr txBox="1"/>
          <p:nvPr/>
        </p:nvSpPr>
        <p:spPr>
          <a:xfrm>
            <a:off x="1357290" y="3312383"/>
            <a:ext cx="7786742" cy="830997"/>
          </a:xfrm>
          <a:prstGeom prst="rect">
            <a:avLst/>
          </a:prstGeom>
          <a:noFill/>
        </p:spPr>
        <p:txBody>
          <a:bodyPr wrap="square" rtlCol="0">
            <a:spAutoFit/>
          </a:bodyPr>
          <a:lstStyle/>
          <a:p>
            <a:pPr>
              <a:buFont typeface="Wingdings" pitchFamily="2" charset="2"/>
              <a:buChar char="q"/>
            </a:pPr>
            <a:r>
              <a:rPr lang="en-US" sz="4800" dirty="0" smtClean="0">
                <a:solidFill>
                  <a:srgbClr val="FF0000"/>
                </a:solidFill>
              </a:rPr>
              <a:t> Higher Level of Control</a:t>
            </a:r>
            <a:endParaRPr lang="en-US" sz="4800" dirty="0">
              <a:solidFill>
                <a:srgbClr val="FF0000"/>
              </a:solidFill>
            </a:endParaRPr>
          </a:p>
        </p:txBody>
      </p:sp>
      <p:sp>
        <p:nvSpPr>
          <p:cNvPr id="10" name="TextBox 9"/>
          <p:cNvSpPr txBox="1"/>
          <p:nvPr/>
        </p:nvSpPr>
        <p:spPr>
          <a:xfrm>
            <a:off x="1357290" y="4169639"/>
            <a:ext cx="7786742" cy="830997"/>
          </a:xfrm>
          <a:prstGeom prst="rect">
            <a:avLst/>
          </a:prstGeom>
          <a:noFill/>
        </p:spPr>
        <p:txBody>
          <a:bodyPr wrap="square" rtlCol="0">
            <a:spAutoFit/>
          </a:bodyPr>
          <a:lstStyle/>
          <a:p>
            <a:pPr>
              <a:buFont typeface="Wingdings" pitchFamily="2" charset="2"/>
              <a:buChar char="q"/>
            </a:pPr>
            <a:r>
              <a:rPr lang="en-US" sz="4800" dirty="0" smtClean="0">
                <a:solidFill>
                  <a:srgbClr val="FF0000"/>
                </a:solidFill>
              </a:rPr>
              <a:t> Higher Accuracy</a:t>
            </a:r>
            <a:endParaRPr lang="en-US" sz="4800" dirty="0">
              <a:solidFill>
                <a:srgbClr val="FF0000"/>
              </a:solidFill>
            </a:endParaRPr>
          </a:p>
        </p:txBody>
      </p:sp>
      <p:sp>
        <p:nvSpPr>
          <p:cNvPr id="11" name="TextBox 10"/>
          <p:cNvSpPr txBox="1"/>
          <p:nvPr/>
        </p:nvSpPr>
        <p:spPr>
          <a:xfrm>
            <a:off x="1357290" y="2357430"/>
            <a:ext cx="928662" cy="1015663"/>
          </a:xfrm>
          <a:prstGeom prst="rect">
            <a:avLst/>
          </a:prstGeom>
          <a:noFill/>
        </p:spPr>
        <p:txBody>
          <a:bodyPr wrap="square" rtlCol="0">
            <a:spAutoFit/>
          </a:bodyPr>
          <a:lstStyle/>
          <a:p>
            <a:r>
              <a:rPr lang="en-US" sz="6000" b="1" dirty="0" smtClean="0">
                <a:solidFill>
                  <a:srgbClr val="00FF00"/>
                </a:solidFill>
                <a:latin typeface="Wingdings 2" pitchFamily="18" charset="2"/>
              </a:rPr>
              <a:t>P</a:t>
            </a:r>
            <a:endParaRPr lang="en-US" sz="6000" b="1" dirty="0">
              <a:solidFill>
                <a:srgbClr val="00FF00"/>
              </a:solidFill>
              <a:latin typeface="Wingdings 2" pitchFamily="18" charset="2"/>
            </a:endParaRPr>
          </a:p>
        </p:txBody>
      </p:sp>
      <p:sp>
        <p:nvSpPr>
          <p:cNvPr id="12" name="TextBox 11"/>
          <p:cNvSpPr txBox="1"/>
          <p:nvPr/>
        </p:nvSpPr>
        <p:spPr>
          <a:xfrm>
            <a:off x="1357290" y="3143248"/>
            <a:ext cx="928662" cy="1015663"/>
          </a:xfrm>
          <a:prstGeom prst="rect">
            <a:avLst/>
          </a:prstGeom>
          <a:noFill/>
        </p:spPr>
        <p:txBody>
          <a:bodyPr wrap="square" rtlCol="0">
            <a:spAutoFit/>
          </a:bodyPr>
          <a:lstStyle/>
          <a:p>
            <a:r>
              <a:rPr lang="en-US" sz="6000" b="1" dirty="0" smtClean="0">
                <a:solidFill>
                  <a:srgbClr val="00FF00"/>
                </a:solidFill>
                <a:latin typeface="Wingdings 2" pitchFamily="18" charset="2"/>
              </a:rPr>
              <a:t>P</a:t>
            </a:r>
            <a:endParaRPr lang="en-US" sz="6000" b="1" dirty="0">
              <a:solidFill>
                <a:srgbClr val="00FF00"/>
              </a:solidFill>
              <a:latin typeface="Wingdings 2" pitchFamily="18" charset="2"/>
            </a:endParaRPr>
          </a:p>
        </p:txBody>
      </p:sp>
      <p:sp>
        <p:nvSpPr>
          <p:cNvPr id="13" name="TextBox 12"/>
          <p:cNvSpPr txBox="1"/>
          <p:nvPr/>
        </p:nvSpPr>
        <p:spPr>
          <a:xfrm>
            <a:off x="1357290" y="4000504"/>
            <a:ext cx="928662" cy="1015663"/>
          </a:xfrm>
          <a:prstGeom prst="rect">
            <a:avLst/>
          </a:prstGeom>
          <a:noFill/>
        </p:spPr>
        <p:txBody>
          <a:bodyPr wrap="square" rtlCol="0">
            <a:spAutoFit/>
          </a:bodyPr>
          <a:lstStyle/>
          <a:p>
            <a:r>
              <a:rPr lang="en-US" sz="6000" b="1" dirty="0" smtClean="0">
                <a:solidFill>
                  <a:srgbClr val="00FF00"/>
                </a:solidFill>
                <a:latin typeface="Wingdings 2" pitchFamily="18" charset="2"/>
              </a:rPr>
              <a:t>P</a:t>
            </a:r>
            <a:endParaRPr lang="en-US" sz="6000" b="1" dirty="0">
              <a:solidFill>
                <a:srgbClr val="00FF00"/>
              </a:solidFill>
              <a:latin typeface="Wingdings 2" pitchFamily="18" charset="2"/>
            </a:endParaRPr>
          </a:p>
        </p:txBody>
      </p:sp>
    </p:spTree>
    <p:extLst>
      <p:ext uri="{BB962C8B-B14F-4D97-AF65-F5344CB8AC3E}">
        <p14:creationId xmlns:p14="http://schemas.microsoft.com/office/powerpoint/2010/main" val="889740475"/>
      </p:ext>
    </p:extLst>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0"/>
                                        <p:tgtEl>
                                          <p:spTgt spid="6"/>
                                        </p:tgtEl>
                                      </p:cBhvr>
                                    </p:animEffect>
                                  </p:childTnLst>
                                </p:cTn>
                              </p:par>
                            </p:childTnLst>
                          </p:cTn>
                        </p:par>
                        <p:par>
                          <p:cTn id="14" fill="hold">
                            <p:stCondLst>
                              <p:cond delay="3000"/>
                            </p:stCondLst>
                            <p:childTnLst>
                              <p:par>
                                <p:cTn id="15" presetID="35"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0"/>
                                        <p:tgtEl>
                                          <p:spTgt spid="7"/>
                                        </p:tgtEl>
                                      </p:cBhvr>
                                    </p:animEffect>
                                    <p:anim calcmode="lin" valueType="num">
                                      <p:cBhvr>
                                        <p:cTn id="18" dur="2000" fill="hold"/>
                                        <p:tgtEl>
                                          <p:spTgt spid="7"/>
                                        </p:tgtEl>
                                        <p:attrNameLst>
                                          <p:attrName>style.rotation</p:attrName>
                                        </p:attrNameLst>
                                      </p:cBhvr>
                                      <p:tavLst>
                                        <p:tav tm="0">
                                          <p:val>
                                            <p:fltVal val="720"/>
                                          </p:val>
                                        </p:tav>
                                        <p:tav tm="100000">
                                          <p:val>
                                            <p:fltVal val="0"/>
                                          </p:val>
                                        </p:tav>
                                      </p:tavLst>
                                    </p:anim>
                                    <p:anim calcmode="lin" valueType="num">
                                      <p:cBhvr>
                                        <p:cTn id="19" dur="2000" fill="hold"/>
                                        <p:tgtEl>
                                          <p:spTgt spid="7"/>
                                        </p:tgtEl>
                                        <p:attrNameLst>
                                          <p:attrName>ppt_h</p:attrName>
                                        </p:attrNameLst>
                                      </p:cBhvr>
                                      <p:tavLst>
                                        <p:tav tm="0">
                                          <p:val>
                                            <p:fltVal val="0"/>
                                          </p:val>
                                        </p:tav>
                                        <p:tav tm="100000">
                                          <p:val>
                                            <p:strVal val="#ppt_h"/>
                                          </p:val>
                                        </p:tav>
                                      </p:tavLst>
                                    </p:anim>
                                    <p:anim calcmode="lin" valueType="num">
                                      <p:cBhvr>
                                        <p:cTn id="20" dur="2000" fill="hold"/>
                                        <p:tgtEl>
                                          <p:spTgt spid="7"/>
                                        </p:tgtEl>
                                        <p:attrNameLst>
                                          <p:attrName>ppt_w</p:attrName>
                                        </p:attrNameLst>
                                      </p:cBhvr>
                                      <p:tavLst>
                                        <p:tav tm="0">
                                          <p:val>
                                            <p:fltVal val="0"/>
                                          </p:val>
                                        </p:tav>
                                        <p:tav tm="100000">
                                          <p:val>
                                            <p:strVal val="#ppt_w"/>
                                          </p:val>
                                        </p:tav>
                                      </p:tavLst>
                                    </p:anim>
                                  </p:childTnLst>
                                </p:cTn>
                              </p:par>
                            </p:childTnLst>
                          </p:cTn>
                        </p:par>
                        <p:par>
                          <p:cTn id="21" fill="hold">
                            <p:stCondLst>
                              <p:cond delay="5000"/>
                            </p:stCondLst>
                            <p:childTnLst>
                              <p:par>
                                <p:cTn id="22" presetID="22" presetClass="entr" presetSubtype="8"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par>
                          <p:cTn id="25" fill="hold">
                            <p:stCondLst>
                              <p:cond delay="5500"/>
                            </p:stCondLst>
                            <p:childTnLst>
                              <p:par>
                                <p:cTn id="26" presetID="22" presetClass="entr" presetSubtype="8"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par>
                          <p:cTn id="29" fill="hold">
                            <p:stCondLst>
                              <p:cond delay="6000"/>
                            </p:stCondLst>
                            <p:childTnLst>
                              <p:par>
                                <p:cTn id="30" presetID="22" presetClass="entr" presetSubtype="8"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par>
                          <p:cTn id="33" fill="hold">
                            <p:stCondLst>
                              <p:cond delay="6500"/>
                            </p:stCondLst>
                            <p:childTnLst>
                              <p:par>
                                <p:cTn id="34" presetID="22" presetClass="entr" presetSubtype="8"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par>
                          <p:cTn id="37" fill="hold">
                            <p:stCondLst>
                              <p:cond delay="7000"/>
                            </p:stCondLst>
                            <p:childTnLst>
                              <p:par>
                                <p:cTn id="38" presetID="22" presetClass="entr" presetSubtype="8"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childTnLst>
                          </p:cTn>
                        </p:par>
                        <p:par>
                          <p:cTn id="41" fill="hold">
                            <p:stCondLst>
                              <p:cond delay="7500"/>
                            </p:stCondLst>
                            <p:childTnLst>
                              <p:par>
                                <p:cTn id="42" presetID="22" presetClass="entr" presetSubtype="8"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725238" y="3140968"/>
            <a:ext cx="3585791" cy="2786082"/>
          </a:xfrm>
          <a:prstGeom prst="rect">
            <a:avLst/>
          </a:prstGeom>
          <a:noFill/>
          <a:ln w="9525">
            <a:noFill/>
            <a:miter lim="800000"/>
            <a:headEnd/>
            <a:tailEnd/>
          </a:ln>
          <a:effectLst/>
        </p:spPr>
      </p:pic>
      <p:pic>
        <p:nvPicPr>
          <p:cNvPr id="5" name="Picture 4"/>
          <p:cNvPicPr/>
          <p:nvPr/>
        </p:nvPicPr>
        <p:blipFill>
          <a:blip r:embed="rId3" cstate="print"/>
          <a:srcRect l="22998" t="41862" r="51585" b="27984"/>
          <a:stretch>
            <a:fillRect/>
          </a:stretch>
        </p:blipFill>
        <p:spPr bwMode="auto">
          <a:xfrm>
            <a:off x="4572000" y="3140968"/>
            <a:ext cx="3643338" cy="2786082"/>
          </a:xfrm>
          <a:prstGeom prst="rect">
            <a:avLst/>
          </a:prstGeom>
          <a:ln>
            <a:noFill/>
          </a:ln>
          <a:effectLst>
            <a:outerShdw blurRad="292100" dist="139700" dir="2700000" algn="tl" rotWithShape="0">
              <a:srgbClr val="333333">
                <a:alpha val="65000"/>
              </a:srgbClr>
            </a:outerShdw>
          </a:effectLst>
        </p:spPr>
      </p:pic>
      <p:sp>
        <p:nvSpPr>
          <p:cNvPr id="4" name="Title 1"/>
          <p:cNvSpPr>
            <a:spLocks noGrp="1"/>
          </p:cNvSpPr>
          <p:nvPr>
            <p:ph type="title"/>
          </p:nvPr>
        </p:nvSpPr>
        <p:spPr>
          <a:xfrm>
            <a:off x="71406" y="104772"/>
            <a:ext cx="8186766" cy="609584"/>
          </a:xfrm>
        </p:spPr>
        <p:txBody>
          <a:bodyPr>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4400" b="1" i="1" dirty="0" smtClean="0">
                <a:ln/>
                <a:solidFill>
                  <a:schemeClr val="accent3"/>
                </a:solidFill>
                <a:effectLst/>
                <a:latin typeface="Times New Roman" pitchFamily="18" charset="0"/>
                <a:cs typeface="Times New Roman" pitchFamily="18" charset="0"/>
              </a:rPr>
              <a:t>Study Case : Technologies</a:t>
            </a:r>
            <a:endParaRPr lang="en-US" sz="4400" b="1" i="1" dirty="0">
              <a:ln/>
              <a:solidFill>
                <a:schemeClr val="accent3"/>
              </a:solidFill>
              <a:effectLst/>
              <a:latin typeface="Times New Roman" pitchFamily="18" charset="0"/>
              <a:cs typeface="Times New Roman" pitchFamily="18" charset="0"/>
            </a:endParaRPr>
          </a:p>
        </p:txBody>
      </p:sp>
      <p:sp>
        <p:nvSpPr>
          <p:cNvPr id="6" name="TextBox 5"/>
          <p:cNvSpPr txBox="1"/>
          <p:nvPr/>
        </p:nvSpPr>
        <p:spPr>
          <a:xfrm>
            <a:off x="395536" y="1124744"/>
            <a:ext cx="8204480" cy="1754326"/>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400" b="1" i="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Technique Of Image Processing</a:t>
            </a:r>
            <a:endParaRPr lang="en-US" sz="54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endParaRPr>
          </a:p>
        </p:txBody>
      </p:sp>
      <p:sp>
        <p:nvSpPr>
          <p:cNvPr id="2" name="Rounded Rectangle 1"/>
          <p:cNvSpPr/>
          <p:nvPr/>
        </p:nvSpPr>
        <p:spPr>
          <a:xfrm>
            <a:off x="1763688" y="3933056"/>
            <a:ext cx="1512168" cy="10081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p:cNvSpPr/>
          <p:nvPr/>
        </p:nvSpPr>
        <p:spPr>
          <a:xfrm>
            <a:off x="5220072" y="4589512"/>
            <a:ext cx="504056" cy="7116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by="(-#ppt_w*2)" calcmode="lin" valueType="num">
                                      <p:cBhvr rctx="PPT">
                                        <p:cTn id="7" dur="500" autoRev="1" fill="hold">
                                          <p:stCondLst>
                                            <p:cond delay="0"/>
                                          </p:stCondLst>
                                        </p:cTn>
                                        <p:tgtEl>
                                          <p:spTgt spid="6"/>
                                        </p:tgtEl>
                                        <p:attrNameLst>
                                          <p:attrName>ppt_w</p:attrName>
                                        </p:attrNameLst>
                                      </p:cBhvr>
                                    </p:anim>
                                    <p:anim by="(#ppt_w*0.50)" calcmode="lin" valueType="num">
                                      <p:cBhvr>
                                        <p:cTn id="8" dur="500" decel="50000" autoRev="1" fill="hold">
                                          <p:stCondLst>
                                            <p:cond delay="0"/>
                                          </p:stCondLst>
                                        </p:cTn>
                                        <p:tgtEl>
                                          <p:spTgt spid="6"/>
                                        </p:tgtEl>
                                        <p:attrNameLst>
                                          <p:attrName>ppt_x</p:attrName>
                                        </p:attrNameLst>
                                      </p:cBhvr>
                                    </p:anim>
                                    <p:anim from="(-#ppt_h/2)" to="(#ppt_y)" calcmode="lin" valueType="num">
                                      <p:cBhvr>
                                        <p:cTn id="9" dur="1000" fill="hold">
                                          <p:stCondLst>
                                            <p:cond delay="0"/>
                                          </p:stCondLst>
                                        </p:cTn>
                                        <p:tgtEl>
                                          <p:spTgt spid="6"/>
                                        </p:tgtEl>
                                        <p:attrNameLst>
                                          <p:attrName>ppt_y</p:attrName>
                                        </p:attrNameLst>
                                      </p:cBhvr>
                                    </p:anim>
                                    <p:animRot by="21600000">
                                      <p:cBhvr>
                                        <p:cTn id="10" dur="1000" fill="hold">
                                          <p:stCondLst>
                                            <p:cond delay="0"/>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1000"/>
                                        <p:tgtEl>
                                          <p:spTgt spid="3074"/>
                                        </p:tgtEl>
                                      </p:cBhvr>
                                    </p:animEffect>
                                    <p:anim calcmode="lin" valueType="num">
                                      <p:cBhvr>
                                        <p:cTn id="16" dur="1000" fill="hold"/>
                                        <p:tgtEl>
                                          <p:spTgt spid="3074"/>
                                        </p:tgtEl>
                                        <p:attrNameLst>
                                          <p:attrName>ppt_x</p:attrName>
                                        </p:attrNameLst>
                                      </p:cBhvr>
                                      <p:tavLst>
                                        <p:tav tm="0">
                                          <p:val>
                                            <p:strVal val="#ppt_x"/>
                                          </p:val>
                                        </p:tav>
                                        <p:tav tm="100000">
                                          <p:val>
                                            <p:strVal val="#ppt_x"/>
                                          </p:val>
                                        </p:tav>
                                      </p:tavLst>
                                    </p:anim>
                                    <p:anim calcmode="lin" valueType="num">
                                      <p:cBhvr>
                                        <p:cTn id="17" dur="1000" fill="hold"/>
                                        <p:tgtEl>
                                          <p:spTgt spid="3074"/>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42"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heel(1)">
                                      <p:cBhvr>
                                        <p:cTn id="28" dur="20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heel(1)">
                                      <p:cBhvr>
                                        <p:cTn id="3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2987824" y="2996952"/>
            <a:ext cx="2447925" cy="2095500"/>
          </a:xfrm>
          <a:prstGeom prst="rect">
            <a:avLst/>
          </a:prstGeom>
          <a:noFill/>
          <a:ln w="9525">
            <a:noFill/>
            <a:miter lim="800000"/>
            <a:headEnd/>
            <a:tailEnd/>
          </a:ln>
          <a:effectLst>
            <a:reflection blurRad="6350" stA="50000" endA="300" endPos="38500" dist="50800" dir="5400000" sy="-100000" algn="bl" rotWithShape="0"/>
          </a:effectLst>
        </p:spPr>
      </p:pic>
      <p:pic>
        <p:nvPicPr>
          <p:cNvPr id="4099" name="Picture 3"/>
          <p:cNvPicPr>
            <a:picLocks noChangeAspect="1" noChangeArrowheads="1"/>
          </p:cNvPicPr>
          <p:nvPr/>
        </p:nvPicPr>
        <p:blipFill>
          <a:blip r:embed="rId3" cstate="print"/>
          <a:srcRect/>
          <a:stretch>
            <a:fillRect/>
          </a:stretch>
        </p:blipFill>
        <p:spPr bwMode="auto">
          <a:xfrm>
            <a:off x="360140" y="2996952"/>
            <a:ext cx="2438400" cy="2095500"/>
          </a:xfrm>
          <a:prstGeom prst="rect">
            <a:avLst/>
          </a:prstGeom>
          <a:noFill/>
          <a:ln w="9525">
            <a:noFill/>
            <a:miter lim="800000"/>
            <a:headEnd/>
            <a:tailEnd/>
          </a:ln>
          <a:effectLst>
            <a:reflection blurRad="6350" stA="50000" endA="300" endPos="38500" dist="50800" dir="5400000" sy="-100000" algn="bl" rotWithShape="0"/>
          </a:effectLst>
        </p:spPr>
      </p:pic>
      <p:pic>
        <p:nvPicPr>
          <p:cNvPr id="6" name="Picture 5"/>
          <p:cNvPicPr/>
          <p:nvPr/>
        </p:nvPicPr>
        <p:blipFill>
          <a:blip r:embed="rId4" cstate="print"/>
          <a:srcRect l="22998" t="41862" r="51585" b="27984"/>
          <a:stretch>
            <a:fillRect/>
          </a:stretch>
        </p:blipFill>
        <p:spPr bwMode="auto">
          <a:xfrm>
            <a:off x="5662602" y="4149080"/>
            <a:ext cx="3195677" cy="2351754"/>
          </a:xfrm>
          <a:prstGeom prst="rect">
            <a:avLst/>
          </a:prstGeom>
          <a:ln>
            <a:noFill/>
          </a:ln>
          <a:effectLst>
            <a:outerShdw blurRad="292100" dist="139700" dir="2700000" algn="tl" rotWithShape="0">
              <a:srgbClr val="333333">
                <a:alpha val="65000"/>
              </a:srgbClr>
            </a:outerShdw>
          </a:effectLst>
        </p:spPr>
      </p:pic>
      <p:sp>
        <p:nvSpPr>
          <p:cNvPr id="5" name="Title 1"/>
          <p:cNvSpPr>
            <a:spLocks noGrp="1"/>
          </p:cNvSpPr>
          <p:nvPr>
            <p:ph type="title"/>
          </p:nvPr>
        </p:nvSpPr>
        <p:spPr>
          <a:xfrm>
            <a:off x="71406" y="104772"/>
            <a:ext cx="8186766" cy="609584"/>
          </a:xfrm>
        </p:spPr>
        <p:txBody>
          <a:bodyPr>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4400" b="1" i="1" dirty="0" smtClean="0">
                <a:ln/>
                <a:solidFill>
                  <a:schemeClr val="accent3"/>
                </a:solidFill>
                <a:effectLst/>
                <a:latin typeface="Times New Roman" pitchFamily="18" charset="0"/>
                <a:cs typeface="Times New Roman" pitchFamily="18" charset="0"/>
              </a:rPr>
              <a:t>Study Case : Technologies</a:t>
            </a:r>
            <a:endParaRPr lang="en-US" sz="4400" b="1" i="1" dirty="0">
              <a:ln/>
              <a:solidFill>
                <a:schemeClr val="accent3"/>
              </a:solidFill>
              <a:effectLst/>
              <a:latin typeface="Times New Roman" pitchFamily="18" charset="0"/>
              <a:cs typeface="Times New Roman" pitchFamily="18" charset="0"/>
            </a:endParaRPr>
          </a:p>
        </p:txBody>
      </p:sp>
      <p:sp>
        <p:nvSpPr>
          <p:cNvPr id="7" name="TextBox 6"/>
          <p:cNvSpPr txBox="1"/>
          <p:nvPr/>
        </p:nvSpPr>
        <p:spPr>
          <a:xfrm>
            <a:off x="395536" y="1124744"/>
            <a:ext cx="8204480" cy="1754326"/>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400" b="1" i="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Technique Of Image Processing</a:t>
            </a:r>
            <a:endParaRPr lang="en-US" sz="54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endParaRPr>
          </a:p>
        </p:txBody>
      </p:sp>
      <p:sp>
        <p:nvSpPr>
          <p:cNvPr id="2" name="Up Arrow 1"/>
          <p:cNvSpPr/>
          <p:nvPr/>
        </p:nvSpPr>
        <p:spPr>
          <a:xfrm>
            <a:off x="290728" y="5032322"/>
            <a:ext cx="5186445" cy="1565030"/>
          </a:xfrm>
          <a:prstGeom prst="upArrow">
            <a:avLst/>
          </a:prstGeom>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3600" i="1" dirty="0" smtClean="0">
                <a:solidFill>
                  <a:srgbClr val="FF0000"/>
                </a:solidFill>
                <a:latin typeface="Times New Roman" pitchFamily="18" charset="0"/>
                <a:cs typeface="Times New Roman" pitchFamily="18" charset="0"/>
              </a:rPr>
              <a:t>60 </a:t>
            </a:r>
            <a:r>
              <a:rPr lang="en-US" sz="3600" i="1" dirty="0" err="1" smtClean="0">
                <a:solidFill>
                  <a:srgbClr val="FF0000"/>
                </a:solidFill>
                <a:latin typeface="Times New Roman" pitchFamily="18" charset="0"/>
                <a:cs typeface="Times New Roman" pitchFamily="18" charset="0"/>
              </a:rPr>
              <a:t>msec</a:t>
            </a:r>
            <a:r>
              <a:rPr lang="en-US" sz="3600" i="1" dirty="0" smtClean="0">
                <a:solidFill>
                  <a:srgbClr val="FF0000"/>
                </a:solidFill>
                <a:latin typeface="Times New Roman" pitchFamily="18" charset="0"/>
                <a:cs typeface="Times New Roman" pitchFamily="18" charset="0"/>
              </a:rPr>
              <a:t> </a:t>
            </a:r>
            <a:r>
              <a:rPr lang="en-US" sz="2400" i="1" dirty="0" smtClean="0">
                <a:solidFill>
                  <a:srgbClr val="FF0000"/>
                </a:solidFill>
                <a:latin typeface="Times New Roman" pitchFamily="18" charset="0"/>
                <a:cs typeface="Times New Roman" pitchFamily="18" charset="0"/>
              </a:rPr>
              <a:t>Measurement Time</a:t>
            </a:r>
            <a:endParaRPr lang="en-GB" sz="2400" i="1" dirty="0">
              <a:solidFill>
                <a:srgbClr val="FF0000"/>
              </a:solidFill>
              <a:latin typeface="Times New Roman" pitchFamily="18" charset="0"/>
              <a:cs typeface="Times New Roman" pitchFamily="18" charset="0"/>
            </a:endParaRPr>
          </a:p>
        </p:txBody>
      </p:sp>
      <p:sp>
        <p:nvSpPr>
          <p:cNvPr id="3" name="Down Arrow 2"/>
          <p:cNvSpPr/>
          <p:nvPr/>
        </p:nvSpPr>
        <p:spPr>
          <a:xfrm>
            <a:off x="5076056" y="2879070"/>
            <a:ext cx="4067944" cy="1846074"/>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600" i="1" dirty="0" smtClean="0">
                <a:latin typeface="Times New Roman" pitchFamily="18" charset="0"/>
                <a:cs typeface="Times New Roman" pitchFamily="18" charset="0"/>
              </a:rPr>
              <a:t>150 </a:t>
            </a:r>
            <a:r>
              <a:rPr lang="en-US" sz="3600" i="1" dirty="0" err="1" smtClean="0">
                <a:latin typeface="Times New Roman" pitchFamily="18" charset="0"/>
                <a:cs typeface="Times New Roman" pitchFamily="18" charset="0"/>
              </a:rPr>
              <a:t>msec</a:t>
            </a:r>
            <a:r>
              <a:rPr lang="en-US" sz="3600" i="1" dirty="0" smtClean="0">
                <a:latin typeface="Times New Roman" pitchFamily="18" charset="0"/>
                <a:cs typeface="Times New Roman" pitchFamily="18" charset="0"/>
              </a:rPr>
              <a:t> </a:t>
            </a:r>
            <a:r>
              <a:rPr lang="en-US" sz="2400" i="1" dirty="0" smtClean="0">
                <a:latin typeface="Times New Roman" pitchFamily="18" charset="0"/>
                <a:cs typeface="Times New Roman" pitchFamily="18" charset="0"/>
              </a:rPr>
              <a:t>Measurement Time</a:t>
            </a:r>
            <a:endParaRPr lang="en-GB" sz="2400" i="1"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by="(-#ppt_w*2)" calcmode="lin" valueType="num">
                                      <p:cBhvr rctx="PPT">
                                        <p:cTn id="7" dur="500" autoRev="1" fill="hold">
                                          <p:stCondLst>
                                            <p:cond delay="0"/>
                                          </p:stCondLst>
                                        </p:cTn>
                                        <p:tgtEl>
                                          <p:spTgt spid="7"/>
                                        </p:tgtEl>
                                        <p:attrNameLst>
                                          <p:attrName>ppt_w</p:attrName>
                                        </p:attrNameLst>
                                      </p:cBhvr>
                                    </p:anim>
                                    <p:anim by="(#ppt_w*0.50)" calcmode="lin" valueType="num">
                                      <p:cBhvr>
                                        <p:cTn id="8" dur="500" decel="50000" autoRev="1" fill="hold">
                                          <p:stCondLst>
                                            <p:cond delay="0"/>
                                          </p:stCondLst>
                                        </p:cTn>
                                        <p:tgtEl>
                                          <p:spTgt spid="7"/>
                                        </p:tgtEl>
                                        <p:attrNameLst>
                                          <p:attrName>ppt_x</p:attrName>
                                        </p:attrNameLst>
                                      </p:cBhvr>
                                    </p:anim>
                                    <p:anim from="(-#ppt_h/2)" to="(#ppt_y)" calcmode="lin" valueType="num">
                                      <p:cBhvr>
                                        <p:cTn id="9" dur="1000" fill="hold">
                                          <p:stCondLst>
                                            <p:cond delay="0"/>
                                          </p:stCondLst>
                                        </p:cTn>
                                        <p:tgtEl>
                                          <p:spTgt spid="7"/>
                                        </p:tgtEl>
                                        <p:attrNameLst>
                                          <p:attrName>ppt_y</p:attrName>
                                        </p:attrNameLst>
                                      </p:cBhvr>
                                    </p:anim>
                                    <p:animRot by="21600000">
                                      <p:cBhvr>
                                        <p:cTn id="10" dur="1000" fill="hold">
                                          <p:stCondLst>
                                            <p:cond delay="0"/>
                                          </p:stCondLst>
                                        </p:cTn>
                                        <p:tgtEl>
                                          <p:spTgt spid="7"/>
                                        </p:tgtEl>
                                        <p:attrNameLst>
                                          <p:attrName>r</p:attrName>
                                        </p:attrNameLst>
                                      </p:cBhvr>
                                    </p:animRot>
                                  </p:childTnLst>
                                </p:cTn>
                              </p:par>
                            </p:childTnLst>
                          </p:cTn>
                        </p:par>
                        <p:par>
                          <p:cTn id="11" fill="hold">
                            <p:stCondLst>
                              <p:cond delay="3500"/>
                            </p:stCondLst>
                            <p:childTnLst>
                              <p:par>
                                <p:cTn id="12" presetID="42" presetClass="entr" presetSubtype="0" fill="hold" nodeType="afterEffect">
                                  <p:stCondLst>
                                    <p:cond delay="0"/>
                                  </p:stCondLst>
                                  <p:childTnLst>
                                    <p:set>
                                      <p:cBhvr>
                                        <p:cTn id="13" dur="1" fill="hold">
                                          <p:stCondLst>
                                            <p:cond delay="0"/>
                                          </p:stCondLst>
                                        </p:cTn>
                                        <p:tgtEl>
                                          <p:spTgt spid="4099"/>
                                        </p:tgtEl>
                                        <p:attrNameLst>
                                          <p:attrName>style.visibility</p:attrName>
                                        </p:attrNameLst>
                                      </p:cBhvr>
                                      <p:to>
                                        <p:strVal val="visible"/>
                                      </p:to>
                                    </p:set>
                                    <p:animEffect transition="in" filter="fade">
                                      <p:cBhvr>
                                        <p:cTn id="14" dur="1000"/>
                                        <p:tgtEl>
                                          <p:spTgt spid="4099"/>
                                        </p:tgtEl>
                                      </p:cBhvr>
                                    </p:animEffect>
                                    <p:anim calcmode="lin" valueType="num">
                                      <p:cBhvr>
                                        <p:cTn id="15" dur="1000" fill="hold"/>
                                        <p:tgtEl>
                                          <p:spTgt spid="4099"/>
                                        </p:tgtEl>
                                        <p:attrNameLst>
                                          <p:attrName>ppt_x</p:attrName>
                                        </p:attrNameLst>
                                      </p:cBhvr>
                                      <p:tavLst>
                                        <p:tav tm="0">
                                          <p:val>
                                            <p:strVal val="#ppt_x"/>
                                          </p:val>
                                        </p:tav>
                                        <p:tav tm="100000">
                                          <p:val>
                                            <p:strVal val="#ppt_x"/>
                                          </p:val>
                                        </p:tav>
                                      </p:tavLst>
                                    </p:anim>
                                    <p:anim calcmode="lin" valueType="num">
                                      <p:cBhvr>
                                        <p:cTn id="16" dur="1000" fill="hold"/>
                                        <p:tgtEl>
                                          <p:spTgt spid="4099"/>
                                        </p:tgtEl>
                                        <p:attrNameLst>
                                          <p:attrName>ppt_y</p:attrName>
                                        </p:attrNameLst>
                                      </p:cBhvr>
                                      <p:tavLst>
                                        <p:tav tm="0">
                                          <p:val>
                                            <p:strVal val="#ppt_y+.1"/>
                                          </p:val>
                                        </p:tav>
                                        <p:tav tm="100000">
                                          <p:val>
                                            <p:strVal val="#ppt_y"/>
                                          </p:val>
                                        </p:tav>
                                      </p:tavLst>
                                    </p:anim>
                                  </p:childTnLst>
                                </p:cTn>
                              </p:par>
                            </p:childTnLst>
                          </p:cTn>
                        </p:par>
                        <p:par>
                          <p:cTn id="17" fill="hold">
                            <p:stCondLst>
                              <p:cond delay="4500"/>
                            </p:stCondLst>
                            <p:childTnLst>
                              <p:par>
                                <p:cTn id="18" presetID="42" presetClass="entr" presetSubtype="0" fill="hold" nodeType="afterEffect">
                                  <p:stCondLst>
                                    <p:cond delay="0"/>
                                  </p:stCondLst>
                                  <p:childTnLst>
                                    <p:set>
                                      <p:cBhvr>
                                        <p:cTn id="19" dur="1" fill="hold">
                                          <p:stCondLst>
                                            <p:cond delay="0"/>
                                          </p:stCondLst>
                                        </p:cTn>
                                        <p:tgtEl>
                                          <p:spTgt spid="4098"/>
                                        </p:tgtEl>
                                        <p:attrNameLst>
                                          <p:attrName>style.visibility</p:attrName>
                                        </p:attrNameLst>
                                      </p:cBhvr>
                                      <p:to>
                                        <p:strVal val="visible"/>
                                      </p:to>
                                    </p:set>
                                    <p:animEffect transition="in" filter="fade">
                                      <p:cBhvr>
                                        <p:cTn id="20" dur="1000"/>
                                        <p:tgtEl>
                                          <p:spTgt spid="4098"/>
                                        </p:tgtEl>
                                      </p:cBhvr>
                                    </p:animEffect>
                                    <p:anim calcmode="lin" valueType="num">
                                      <p:cBhvr>
                                        <p:cTn id="21" dur="1000" fill="hold"/>
                                        <p:tgtEl>
                                          <p:spTgt spid="4098"/>
                                        </p:tgtEl>
                                        <p:attrNameLst>
                                          <p:attrName>ppt_x</p:attrName>
                                        </p:attrNameLst>
                                      </p:cBhvr>
                                      <p:tavLst>
                                        <p:tav tm="0">
                                          <p:val>
                                            <p:strVal val="#ppt_x"/>
                                          </p:val>
                                        </p:tav>
                                        <p:tav tm="100000">
                                          <p:val>
                                            <p:strVal val="#ppt_x"/>
                                          </p:val>
                                        </p:tav>
                                      </p:tavLst>
                                    </p:anim>
                                    <p:anim calcmode="lin" valueType="num">
                                      <p:cBhvr>
                                        <p:cTn id="22" dur="1000" fill="hold"/>
                                        <p:tgtEl>
                                          <p:spTgt spid="4098"/>
                                        </p:tgtEl>
                                        <p:attrNameLst>
                                          <p:attrName>ppt_y</p:attrName>
                                        </p:attrNameLst>
                                      </p:cBhvr>
                                      <p:tavLst>
                                        <p:tav tm="0">
                                          <p:val>
                                            <p:strVal val="#ppt_y+.1"/>
                                          </p:val>
                                        </p:tav>
                                        <p:tav tm="100000">
                                          <p:val>
                                            <p:strVal val="#ppt_y"/>
                                          </p:val>
                                        </p:tav>
                                      </p:tavLst>
                                    </p:anim>
                                  </p:childTnLst>
                                </p:cTn>
                              </p:par>
                            </p:childTnLst>
                          </p:cTn>
                        </p:par>
                        <p:par>
                          <p:cTn id="23" fill="hold">
                            <p:stCondLst>
                              <p:cond delay="5500"/>
                            </p:stCondLst>
                            <p:childTnLst>
                              <p:par>
                                <p:cTn id="24" presetID="3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fltVal val="0"/>
                                          </p:val>
                                        </p:tav>
                                        <p:tav tm="100000">
                                          <p:val>
                                            <p:strVal val="#ppt_w"/>
                                          </p:val>
                                        </p:tav>
                                      </p:tavLst>
                                    </p:anim>
                                    <p:anim calcmode="lin" valueType="num">
                                      <p:cBhvr>
                                        <p:cTn id="27" dur="1000" fill="hold"/>
                                        <p:tgtEl>
                                          <p:spTgt spid="6"/>
                                        </p:tgtEl>
                                        <p:attrNameLst>
                                          <p:attrName>ppt_h</p:attrName>
                                        </p:attrNameLst>
                                      </p:cBhvr>
                                      <p:tavLst>
                                        <p:tav tm="0">
                                          <p:val>
                                            <p:fltVal val="0"/>
                                          </p:val>
                                        </p:tav>
                                        <p:tav tm="100000">
                                          <p:val>
                                            <p:strVal val="#ppt_h"/>
                                          </p:val>
                                        </p:tav>
                                      </p:tavLst>
                                    </p:anim>
                                    <p:anim calcmode="lin" valueType="num">
                                      <p:cBhvr>
                                        <p:cTn id="28" dur="1000" fill="hold"/>
                                        <p:tgtEl>
                                          <p:spTgt spid="6"/>
                                        </p:tgtEl>
                                        <p:attrNameLst>
                                          <p:attrName>style.rotation</p:attrName>
                                        </p:attrNameLst>
                                      </p:cBhvr>
                                      <p:tavLst>
                                        <p:tav tm="0">
                                          <p:val>
                                            <p:fltVal val="90"/>
                                          </p:val>
                                        </p:tav>
                                        <p:tav tm="100000">
                                          <p:val>
                                            <p:fltVal val="0"/>
                                          </p:val>
                                        </p:tav>
                                      </p:tavLst>
                                    </p:anim>
                                    <p:animEffect transition="in" filter="fade">
                                      <p:cBhvr>
                                        <p:cTn id="29" dur="10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down)">
                                      <p:cBhvr>
                                        <p:cTn id="34" dur="500"/>
                                        <p:tgtEl>
                                          <p:spTgt spid="2"/>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up)">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p:nvPr/>
        </p:nvCxnSpPr>
        <p:spPr>
          <a:xfrm flipV="1">
            <a:off x="2273211" y="4991015"/>
            <a:ext cx="0" cy="694513"/>
          </a:xfrm>
          <a:prstGeom prst="straightConnector1">
            <a:avLst/>
          </a:prstGeom>
          <a:ln cmpd="sng">
            <a:tailEnd type="arrow"/>
          </a:ln>
        </p:spPr>
        <p:style>
          <a:lnRef idx="3">
            <a:schemeClr val="accent3"/>
          </a:lnRef>
          <a:fillRef idx="0">
            <a:schemeClr val="accent3"/>
          </a:fillRef>
          <a:effectRef idx="2">
            <a:schemeClr val="accent3"/>
          </a:effectRef>
          <a:fontRef idx="minor">
            <a:schemeClr val="tx1"/>
          </a:fontRef>
        </p:style>
      </p:cxnSp>
      <p:pic>
        <p:nvPicPr>
          <p:cNvPr id="11" name="Picture 2"/>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23128" t="17915" r="18235" b="7034"/>
          <a:stretch/>
        </p:blipFill>
        <p:spPr bwMode="auto">
          <a:xfrm>
            <a:off x="2552131" y="1124744"/>
            <a:ext cx="4189864" cy="459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a:spLocks noGrp="1"/>
          </p:cNvSpPr>
          <p:nvPr>
            <p:ph type="title"/>
          </p:nvPr>
        </p:nvSpPr>
        <p:spPr>
          <a:xfrm>
            <a:off x="71406" y="104772"/>
            <a:ext cx="8186766" cy="609584"/>
          </a:xfrm>
        </p:spPr>
        <p:txBody>
          <a:bodyPr>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4400" b="1" i="1" dirty="0" smtClean="0">
                <a:ln/>
                <a:solidFill>
                  <a:schemeClr val="accent3"/>
                </a:solidFill>
                <a:effectLst/>
                <a:latin typeface="Times New Roman" pitchFamily="18" charset="0"/>
                <a:cs typeface="Times New Roman" pitchFamily="18" charset="0"/>
              </a:rPr>
              <a:t>Schedule System Evaluation</a:t>
            </a:r>
            <a:endParaRPr lang="en-US" sz="4400" b="1" i="1" dirty="0">
              <a:ln/>
              <a:solidFill>
                <a:schemeClr val="accent3"/>
              </a:solidFill>
              <a:effectLst/>
              <a:latin typeface="Times New Roman" pitchFamily="18" charset="0"/>
              <a:cs typeface="Times New Roman" pitchFamily="18" charset="0"/>
            </a:endParaRPr>
          </a:p>
        </p:txBody>
      </p:sp>
      <p:cxnSp>
        <p:nvCxnSpPr>
          <p:cNvPr id="6" name="Straight Arrow Connector 5"/>
          <p:cNvCxnSpPr/>
          <p:nvPr/>
        </p:nvCxnSpPr>
        <p:spPr>
          <a:xfrm>
            <a:off x="427819" y="6165304"/>
            <a:ext cx="7456549" cy="0"/>
          </a:xfrm>
          <a:prstGeom prst="straightConnector1">
            <a:avLst/>
          </a:prstGeom>
          <a:ln>
            <a:tailEnd type="triangle" w="lg" len="lg"/>
          </a:ln>
        </p:spPr>
        <p:style>
          <a:lnRef idx="3">
            <a:schemeClr val="accent3"/>
          </a:lnRef>
          <a:fillRef idx="0">
            <a:schemeClr val="accent3"/>
          </a:fillRef>
          <a:effectRef idx="2">
            <a:schemeClr val="accent3"/>
          </a:effectRef>
          <a:fontRef idx="minor">
            <a:schemeClr val="tx1"/>
          </a:fontRef>
        </p:style>
      </p:cxnSp>
      <p:sp>
        <p:nvSpPr>
          <p:cNvPr id="7" name="TextBox 6"/>
          <p:cNvSpPr txBox="1"/>
          <p:nvPr/>
        </p:nvSpPr>
        <p:spPr>
          <a:xfrm>
            <a:off x="7740352" y="5877272"/>
            <a:ext cx="1440160" cy="523220"/>
          </a:xfrm>
          <a:prstGeom prst="rect">
            <a:avLst/>
          </a:prstGeom>
          <a:noFill/>
        </p:spPr>
        <p:txBody>
          <a:bodyPr wrap="square" rtlCol="0">
            <a:spAutoFit/>
          </a:bodyPr>
          <a:lstStyle/>
          <a:p>
            <a:pPr algn="ctr"/>
            <a:r>
              <a:rPr lang="en-US" sz="2800" i="1" dirty="0" smtClean="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Dec ‘11</a:t>
            </a:r>
            <a:endParaRPr lang="en-GB" sz="2800" i="1" dirty="0">
              <a:solidFill>
                <a:srgbClr val="FFFF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2" name="TextBox 11"/>
          <p:cNvSpPr txBox="1"/>
          <p:nvPr/>
        </p:nvSpPr>
        <p:spPr>
          <a:xfrm>
            <a:off x="924423" y="1340768"/>
            <a:ext cx="7786742" cy="830997"/>
          </a:xfrm>
          <a:prstGeom prst="rect">
            <a:avLst/>
          </a:prstGeom>
          <a:noFill/>
        </p:spPr>
        <p:txBody>
          <a:bodyPr wrap="square" rtlCol="0">
            <a:spAutoFit/>
          </a:bodyPr>
          <a:lstStyle/>
          <a:p>
            <a:pPr>
              <a:buFont typeface="Wingdings" pitchFamily="2" charset="2"/>
              <a:buChar char="q"/>
            </a:pPr>
            <a:r>
              <a:rPr lang="en-US" sz="4800" dirty="0" smtClean="0">
                <a:solidFill>
                  <a:srgbClr val="FF0000"/>
                </a:solidFill>
              </a:rPr>
              <a:t> Learn To Program</a:t>
            </a:r>
            <a:endParaRPr lang="en-US" sz="4800" dirty="0">
              <a:solidFill>
                <a:srgbClr val="FF0000"/>
              </a:solidFill>
            </a:endParaRPr>
          </a:p>
        </p:txBody>
      </p:sp>
      <p:sp>
        <p:nvSpPr>
          <p:cNvPr id="13" name="TextBox 12"/>
          <p:cNvSpPr txBox="1"/>
          <p:nvPr/>
        </p:nvSpPr>
        <p:spPr>
          <a:xfrm>
            <a:off x="899592" y="2021939"/>
            <a:ext cx="7786742" cy="830997"/>
          </a:xfrm>
          <a:prstGeom prst="rect">
            <a:avLst/>
          </a:prstGeom>
          <a:noFill/>
        </p:spPr>
        <p:txBody>
          <a:bodyPr wrap="square" rtlCol="0">
            <a:spAutoFit/>
          </a:bodyPr>
          <a:lstStyle/>
          <a:p>
            <a:pPr>
              <a:buFont typeface="Wingdings" pitchFamily="2" charset="2"/>
              <a:buChar char="q"/>
            </a:pPr>
            <a:r>
              <a:rPr lang="en-US" sz="4800" dirty="0">
                <a:solidFill>
                  <a:srgbClr val="FF0000"/>
                </a:solidFill>
              </a:rPr>
              <a:t> </a:t>
            </a:r>
            <a:r>
              <a:rPr lang="en-US" sz="4800" dirty="0" smtClean="0">
                <a:solidFill>
                  <a:srgbClr val="FF0000"/>
                </a:solidFill>
              </a:rPr>
              <a:t>Establish Communication</a:t>
            </a:r>
            <a:endParaRPr lang="en-US" sz="4800" dirty="0">
              <a:solidFill>
                <a:srgbClr val="FF0000"/>
              </a:solidFill>
            </a:endParaRPr>
          </a:p>
        </p:txBody>
      </p:sp>
      <p:sp>
        <p:nvSpPr>
          <p:cNvPr id="14" name="TextBox 13"/>
          <p:cNvSpPr txBox="1"/>
          <p:nvPr/>
        </p:nvSpPr>
        <p:spPr>
          <a:xfrm>
            <a:off x="899592" y="2742019"/>
            <a:ext cx="7786742" cy="830997"/>
          </a:xfrm>
          <a:prstGeom prst="rect">
            <a:avLst/>
          </a:prstGeom>
          <a:noFill/>
        </p:spPr>
        <p:txBody>
          <a:bodyPr wrap="square" rtlCol="0">
            <a:spAutoFit/>
          </a:bodyPr>
          <a:lstStyle/>
          <a:p>
            <a:pPr>
              <a:buFont typeface="Wingdings" pitchFamily="2" charset="2"/>
              <a:buChar char="q"/>
            </a:pPr>
            <a:r>
              <a:rPr lang="en-US" sz="4800" dirty="0" smtClean="0">
                <a:solidFill>
                  <a:srgbClr val="FF0000"/>
                </a:solidFill>
              </a:rPr>
              <a:t> Integrate To Taping OAI</a:t>
            </a:r>
            <a:endParaRPr lang="en-US" sz="4800" dirty="0">
              <a:solidFill>
                <a:srgbClr val="FF0000"/>
              </a:solidFill>
            </a:endParaRPr>
          </a:p>
        </p:txBody>
      </p:sp>
      <p:sp>
        <p:nvSpPr>
          <p:cNvPr id="15" name="TextBox 14"/>
          <p:cNvSpPr txBox="1"/>
          <p:nvPr/>
        </p:nvSpPr>
        <p:spPr>
          <a:xfrm>
            <a:off x="899592" y="3462099"/>
            <a:ext cx="7786742" cy="830997"/>
          </a:xfrm>
          <a:prstGeom prst="rect">
            <a:avLst/>
          </a:prstGeom>
          <a:noFill/>
        </p:spPr>
        <p:txBody>
          <a:bodyPr wrap="square" rtlCol="0">
            <a:spAutoFit/>
          </a:bodyPr>
          <a:lstStyle/>
          <a:p>
            <a:pPr>
              <a:buFont typeface="Wingdings" pitchFamily="2" charset="2"/>
              <a:buChar char="q"/>
            </a:pPr>
            <a:r>
              <a:rPr lang="en-US" sz="4800" dirty="0" smtClean="0">
                <a:solidFill>
                  <a:srgbClr val="FF0000"/>
                </a:solidFill>
              </a:rPr>
              <a:t> System Evaluation</a:t>
            </a:r>
            <a:endParaRPr lang="en-US" sz="4800" dirty="0">
              <a:solidFill>
                <a:srgbClr val="FF0000"/>
              </a:solidFill>
            </a:endParaRPr>
          </a:p>
        </p:txBody>
      </p:sp>
      <p:sp>
        <p:nvSpPr>
          <p:cNvPr id="16" name="TextBox 15"/>
          <p:cNvSpPr txBox="1"/>
          <p:nvPr/>
        </p:nvSpPr>
        <p:spPr>
          <a:xfrm>
            <a:off x="899592" y="1124744"/>
            <a:ext cx="928662" cy="1015663"/>
          </a:xfrm>
          <a:prstGeom prst="rect">
            <a:avLst/>
          </a:prstGeom>
          <a:noFill/>
        </p:spPr>
        <p:txBody>
          <a:bodyPr wrap="square" rtlCol="0">
            <a:spAutoFit/>
          </a:bodyPr>
          <a:lstStyle/>
          <a:p>
            <a:r>
              <a:rPr lang="en-US" sz="6000" b="1" dirty="0" smtClean="0">
                <a:solidFill>
                  <a:srgbClr val="00FF00"/>
                </a:solidFill>
                <a:latin typeface="Wingdings 2" pitchFamily="18" charset="2"/>
              </a:rPr>
              <a:t>P</a:t>
            </a:r>
            <a:endParaRPr lang="en-US" sz="6000" b="1" dirty="0">
              <a:solidFill>
                <a:srgbClr val="00FF00"/>
              </a:solidFill>
              <a:latin typeface="Wingdings 2" pitchFamily="18" charset="2"/>
            </a:endParaRPr>
          </a:p>
        </p:txBody>
      </p:sp>
      <p:sp>
        <p:nvSpPr>
          <p:cNvPr id="17" name="Rectangle 16"/>
          <p:cNvSpPr/>
          <p:nvPr/>
        </p:nvSpPr>
        <p:spPr>
          <a:xfrm>
            <a:off x="427819" y="5642200"/>
            <a:ext cx="1872208" cy="29755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22" name="TextBox 21"/>
          <p:cNvSpPr txBox="1"/>
          <p:nvPr/>
        </p:nvSpPr>
        <p:spPr>
          <a:xfrm>
            <a:off x="899592" y="1837273"/>
            <a:ext cx="928662" cy="1015663"/>
          </a:xfrm>
          <a:prstGeom prst="rect">
            <a:avLst/>
          </a:prstGeom>
          <a:noFill/>
        </p:spPr>
        <p:txBody>
          <a:bodyPr wrap="square" rtlCol="0">
            <a:spAutoFit/>
          </a:bodyPr>
          <a:lstStyle/>
          <a:p>
            <a:r>
              <a:rPr lang="en-US" sz="6000" b="1" dirty="0" smtClean="0">
                <a:solidFill>
                  <a:srgbClr val="00FF00"/>
                </a:solidFill>
                <a:latin typeface="Wingdings 2" pitchFamily="18" charset="2"/>
              </a:rPr>
              <a:t>P</a:t>
            </a:r>
            <a:endParaRPr lang="en-US" sz="6000" b="1" dirty="0">
              <a:solidFill>
                <a:srgbClr val="00FF00"/>
              </a:solidFill>
              <a:latin typeface="Wingdings 2" pitchFamily="18" charset="2"/>
            </a:endParaRPr>
          </a:p>
        </p:txBody>
      </p:sp>
      <p:cxnSp>
        <p:nvCxnSpPr>
          <p:cNvPr id="25" name="Straight Arrow Connector 24"/>
          <p:cNvCxnSpPr/>
          <p:nvPr/>
        </p:nvCxnSpPr>
        <p:spPr>
          <a:xfrm flipV="1">
            <a:off x="4145419" y="4725144"/>
            <a:ext cx="0" cy="824391"/>
          </a:xfrm>
          <a:prstGeom prst="straightConnector1">
            <a:avLst/>
          </a:prstGeom>
          <a:ln cmpd="sng">
            <a:tailEnd type="arrow"/>
          </a:ln>
        </p:spPr>
        <p:style>
          <a:lnRef idx="3">
            <a:schemeClr val="accent3"/>
          </a:lnRef>
          <a:fillRef idx="0">
            <a:schemeClr val="accent3"/>
          </a:fillRef>
          <a:effectRef idx="2">
            <a:schemeClr val="accent3"/>
          </a:effectRef>
          <a:fontRef idx="minor">
            <a:schemeClr val="tx1"/>
          </a:fontRef>
        </p:style>
      </p:cxnSp>
      <p:sp>
        <p:nvSpPr>
          <p:cNvPr id="18" name="Rectangle 17"/>
          <p:cNvSpPr/>
          <p:nvPr/>
        </p:nvSpPr>
        <p:spPr>
          <a:xfrm>
            <a:off x="2273211" y="5507708"/>
            <a:ext cx="1872208" cy="4320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9" name="Rectangle 18"/>
          <p:cNvSpPr/>
          <p:nvPr/>
        </p:nvSpPr>
        <p:spPr>
          <a:xfrm>
            <a:off x="4145419" y="5338272"/>
            <a:ext cx="1872208" cy="57606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cxnSp>
        <p:nvCxnSpPr>
          <p:cNvPr id="27" name="Straight Arrow Connector 26"/>
          <p:cNvCxnSpPr/>
          <p:nvPr/>
        </p:nvCxnSpPr>
        <p:spPr>
          <a:xfrm flipV="1">
            <a:off x="6035765" y="4509120"/>
            <a:ext cx="0" cy="829153"/>
          </a:xfrm>
          <a:prstGeom prst="straightConnector1">
            <a:avLst/>
          </a:prstGeom>
          <a:ln cmpd="sng">
            <a:tailEnd type="arrow"/>
          </a:ln>
        </p:spPr>
        <p:style>
          <a:lnRef idx="3">
            <a:schemeClr val="accent3"/>
          </a:lnRef>
          <a:fillRef idx="0">
            <a:schemeClr val="accent3"/>
          </a:fillRef>
          <a:effectRef idx="2">
            <a:schemeClr val="accent3"/>
          </a:effectRef>
          <a:fontRef idx="minor">
            <a:schemeClr val="tx1"/>
          </a:fontRef>
        </p:style>
      </p:cxnSp>
      <p:cxnSp>
        <p:nvCxnSpPr>
          <p:cNvPr id="29" name="Straight Arrow Connector 28"/>
          <p:cNvCxnSpPr/>
          <p:nvPr/>
        </p:nvCxnSpPr>
        <p:spPr>
          <a:xfrm flipV="1">
            <a:off x="7884367" y="3933056"/>
            <a:ext cx="0" cy="1259743"/>
          </a:xfrm>
          <a:prstGeom prst="straightConnector1">
            <a:avLst/>
          </a:prstGeom>
          <a:ln cmpd="sng">
            <a:tailEnd type="none"/>
          </a:ln>
        </p:spPr>
        <p:style>
          <a:lnRef idx="3">
            <a:schemeClr val="accent3"/>
          </a:lnRef>
          <a:fillRef idx="0">
            <a:schemeClr val="accent3"/>
          </a:fillRef>
          <a:effectRef idx="2">
            <a:schemeClr val="accent3"/>
          </a:effectRef>
          <a:fontRef idx="minor">
            <a:schemeClr val="tx1"/>
          </a:fontRef>
        </p:style>
      </p:cxnSp>
      <p:cxnSp>
        <p:nvCxnSpPr>
          <p:cNvPr id="33" name="Straight Arrow Connector 32"/>
          <p:cNvCxnSpPr/>
          <p:nvPr/>
        </p:nvCxnSpPr>
        <p:spPr>
          <a:xfrm flipH="1">
            <a:off x="6749913" y="3933056"/>
            <a:ext cx="1134455" cy="0"/>
          </a:xfrm>
          <a:prstGeom prst="straightConnector1">
            <a:avLst/>
          </a:prstGeom>
          <a:ln cmpd="sng">
            <a:tailEnd type="arrow"/>
          </a:ln>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a:off x="6012160" y="5100383"/>
            <a:ext cx="1872208" cy="78256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36" name="TextBox 35"/>
          <p:cNvSpPr txBox="1"/>
          <p:nvPr/>
        </p:nvSpPr>
        <p:spPr>
          <a:xfrm>
            <a:off x="3447157" y="4273932"/>
            <a:ext cx="1440160" cy="523220"/>
          </a:xfrm>
          <a:prstGeom prst="rect">
            <a:avLst/>
          </a:prstGeom>
          <a:noFill/>
        </p:spPr>
        <p:txBody>
          <a:bodyPr wrap="square" rtlCol="0">
            <a:spAutoFit/>
          </a:bodyPr>
          <a:lstStyle/>
          <a:p>
            <a:pPr algn="ctr"/>
            <a:r>
              <a:rPr lang="en-US" sz="2800" i="1"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Today</a:t>
            </a:r>
            <a:endParaRPr lang="en-GB" sz="2800" i="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842767210"/>
      </p:ext>
    </p:extLst>
  </p:cSld>
  <p:clrMapOvr>
    <a:masterClrMapping/>
  </p:clrMapOvr>
  <mc:AlternateContent xmlns:mc="http://schemas.openxmlformats.org/markup-compatibility/2006" xmlns:p14="http://schemas.microsoft.com/office/powerpoint/2010/main">
    <mc:Choice Requires="p14">
      <p:transition spd="slow" p14:dur="3000">
        <p14:shred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strVal val="#ppt_x"/>
                                          </p:val>
                                        </p:tav>
                                        <p:tav tm="100000">
                                          <p:val>
                                            <p:strVal val="#ppt_x"/>
                                          </p:val>
                                        </p:tav>
                                      </p:tavLst>
                                    </p:anim>
                                    <p:anim calcmode="lin" valueType="num">
                                      <p:cBhvr>
                                        <p:cTn id="18" dur="1000" fill="hold"/>
                                        <p:tgtEl>
                                          <p:spTgt spid="11"/>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par>
                          <p:cTn id="23" fill="hold">
                            <p:stCondLst>
                              <p:cond delay="2500"/>
                            </p:stCondLst>
                            <p:childTnLst>
                              <p:par>
                                <p:cTn id="24" presetID="22" presetClass="entr" presetSubtype="8"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down)">
                                      <p:cBhvr>
                                        <p:cTn id="43" dur="500"/>
                                        <p:tgtEl>
                                          <p:spTgt spid="24"/>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par>
                          <p:cTn id="53" fill="hold">
                            <p:stCondLst>
                              <p:cond delay="500"/>
                            </p:stCondLst>
                            <p:childTnLst>
                              <p:par>
                                <p:cTn id="54" presetID="22" presetClass="entr" presetSubtype="4" fill="hold"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wipe(down)">
                                      <p:cBhvr>
                                        <p:cTn id="56" dur="500"/>
                                        <p:tgtEl>
                                          <p:spTgt spid="25"/>
                                        </p:tgtEl>
                                      </p:cBhvr>
                                    </p:animEffect>
                                  </p:childTnLst>
                                </p:cTn>
                              </p:par>
                            </p:childTnLst>
                          </p:cTn>
                        </p:par>
                        <p:par>
                          <p:cTn id="57" fill="hold">
                            <p:stCondLst>
                              <p:cond delay="1000"/>
                            </p:stCondLst>
                            <p:childTnLst>
                              <p:par>
                                <p:cTn id="58" presetID="42" presetClass="entr" presetSubtype="0"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1000"/>
                                        <p:tgtEl>
                                          <p:spTgt spid="36"/>
                                        </p:tgtEl>
                                      </p:cBhvr>
                                    </p:animEffect>
                                    <p:anim calcmode="lin" valueType="num">
                                      <p:cBhvr>
                                        <p:cTn id="61" dur="1000" fill="hold"/>
                                        <p:tgtEl>
                                          <p:spTgt spid="36"/>
                                        </p:tgtEl>
                                        <p:attrNameLst>
                                          <p:attrName>ppt_x</p:attrName>
                                        </p:attrNameLst>
                                      </p:cBhvr>
                                      <p:tavLst>
                                        <p:tav tm="0">
                                          <p:val>
                                            <p:strVal val="#ppt_x"/>
                                          </p:val>
                                        </p:tav>
                                        <p:tav tm="100000">
                                          <p:val>
                                            <p:strVal val="#ppt_x"/>
                                          </p:val>
                                        </p:tav>
                                      </p:tavLst>
                                    </p:anim>
                                    <p:anim calcmode="lin" valueType="num">
                                      <p:cBhvr>
                                        <p:cTn id="62" dur="1000" fill="hold"/>
                                        <p:tgtEl>
                                          <p:spTgt spid="36"/>
                                        </p:tgtEl>
                                        <p:attrNameLst>
                                          <p:attrName>ppt_y</p:attrName>
                                        </p:attrNameLst>
                                      </p:cBhvr>
                                      <p:tavLst>
                                        <p:tav tm="0">
                                          <p:val>
                                            <p:strVal val="#ppt_y+.1"/>
                                          </p:val>
                                        </p:tav>
                                        <p:tav tm="100000">
                                          <p:val>
                                            <p:strVal val="#ppt_y"/>
                                          </p:val>
                                        </p:tav>
                                      </p:tavLst>
                                    </p:anim>
                                  </p:childTnLst>
                                </p:cTn>
                              </p:par>
                            </p:childTnLst>
                          </p:cTn>
                        </p:par>
                        <p:par>
                          <p:cTn id="63" fill="hold">
                            <p:stCondLst>
                              <p:cond delay="2000"/>
                            </p:stCondLst>
                            <p:childTnLst>
                              <p:par>
                                <p:cTn id="64" presetID="22" presetClass="entr" presetSubtype="8"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left)">
                                      <p:cBhvr>
                                        <p:cTn id="66" dur="500"/>
                                        <p:tgtEl>
                                          <p:spTgt spid="2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left)">
                                      <p:cBhvr>
                                        <p:cTn id="71" dur="500"/>
                                        <p:tgtEl>
                                          <p:spTgt spid="19"/>
                                        </p:tgtEl>
                                      </p:cBhvr>
                                    </p:animEffect>
                                  </p:childTnLst>
                                </p:cTn>
                              </p:par>
                            </p:childTnLst>
                          </p:cTn>
                        </p:par>
                        <p:par>
                          <p:cTn id="72" fill="hold">
                            <p:stCondLst>
                              <p:cond delay="500"/>
                            </p:stCondLst>
                            <p:childTnLst>
                              <p:par>
                                <p:cTn id="73" presetID="22" presetClass="entr" presetSubtype="4" fill="hold"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down)">
                                      <p:cBhvr>
                                        <p:cTn id="75" dur="500"/>
                                        <p:tgtEl>
                                          <p:spTgt spid="27"/>
                                        </p:tgtEl>
                                      </p:cBhvr>
                                    </p:animEffect>
                                  </p:childTnLst>
                                </p:cTn>
                              </p:par>
                            </p:childTnLst>
                          </p:cTn>
                        </p:par>
                        <p:par>
                          <p:cTn id="76" fill="hold">
                            <p:stCondLst>
                              <p:cond delay="1000"/>
                            </p:stCondLst>
                            <p:childTnLst>
                              <p:par>
                                <p:cTn id="77" presetID="26" presetClass="emph" presetSubtype="0" fill="hold" grpId="1" nodeType="afterEffect">
                                  <p:stCondLst>
                                    <p:cond delay="0"/>
                                  </p:stCondLst>
                                  <p:childTnLst>
                                    <p:animEffect transition="out" filter="fade">
                                      <p:cBhvr>
                                        <p:cTn id="78" dur="500" tmFilter="0, 0; .2, .5; .8, .5; 1, 0"/>
                                        <p:tgtEl>
                                          <p:spTgt spid="14"/>
                                        </p:tgtEl>
                                      </p:cBhvr>
                                    </p:animEffect>
                                    <p:animScale>
                                      <p:cBhvr>
                                        <p:cTn id="79" dur="250" autoRev="1" fill="hold"/>
                                        <p:tgtEl>
                                          <p:spTgt spid="14"/>
                                        </p:tgtEl>
                                      </p:cBhvr>
                                      <p:by x="105000" y="105000"/>
                                    </p:animScale>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wipe(left)">
                                      <p:cBhvr>
                                        <p:cTn id="84" dur="500"/>
                                        <p:tgtEl>
                                          <p:spTgt spid="20"/>
                                        </p:tgtEl>
                                      </p:cBhvr>
                                    </p:animEffect>
                                  </p:childTnLst>
                                </p:cTn>
                              </p:par>
                            </p:childTnLst>
                          </p:cTn>
                        </p:par>
                        <p:par>
                          <p:cTn id="85" fill="hold">
                            <p:stCondLst>
                              <p:cond delay="500"/>
                            </p:stCondLst>
                            <p:childTnLst>
                              <p:par>
                                <p:cTn id="86" presetID="22" presetClass="entr" presetSubtype="4" fill="hold" nodeType="after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wipe(down)">
                                      <p:cBhvr>
                                        <p:cTn id="88" dur="500"/>
                                        <p:tgtEl>
                                          <p:spTgt spid="29"/>
                                        </p:tgtEl>
                                      </p:cBhvr>
                                    </p:animEffect>
                                  </p:childTnLst>
                                </p:cTn>
                              </p:par>
                            </p:childTnLst>
                          </p:cTn>
                        </p:par>
                        <p:par>
                          <p:cTn id="89" fill="hold">
                            <p:stCondLst>
                              <p:cond delay="1000"/>
                            </p:stCondLst>
                            <p:childTnLst>
                              <p:par>
                                <p:cTn id="90" presetID="22" presetClass="entr" presetSubtype="2" fill="hold" nodeType="after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wipe(right)">
                                      <p:cBhvr>
                                        <p:cTn id="92" dur="500"/>
                                        <p:tgtEl>
                                          <p:spTgt spid="33"/>
                                        </p:tgtEl>
                                      </p:cBhvr>
                                    </p:animEffect>
                                  </p:childTnLst>
                                </p:cTn>
                              </p:par>
                            </p:childTnLst>
                          </p:cTn>
                        </p:par>
                        <p:par>
                          <p:cTn id="93" fill="hold">
                            <p:stCondLst>
                              <p:cond delay="1500"/>
                            </p:stCondLst>
                            <p:childTnLst>
                              <p:par>
                                <p:cTn id="94" presetID="26" presetClass="emph" presetSubtype="0" fill="hold" grpId="1" nodeType="afterEffect">
                                  <p:stCondLst>
                                    <p:cond delay="0"/>
                                  </p:stCondLst>
                                  <p:childTnLst>
                                    <p:animEffect transition="out" filter="fade">
                                      <p:cBhvr>
                                        <p:cTn id="95" dur="500" tmFilter="0, 0; .2, .5; .8, .5; 1, 0"/>
                                        <p:tgtEl>
                                          <p:spTgt spid="15"/>
                                        </p:tgtEl>
                                      </p:cBhvr>
                                    </p:animEffect>
                                    <p:animScale>
                                      <p:cBhvr>
                                        <p:cTn id="96"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14" grpId="0"/>
      <p:bldP spid="14" grpId="1"/>
      <p:bldP spid="15" grpId="0"/>
      <p:bldP spid="15" grpId="1"/>
      <p:bldP spid="16" grpId="0"/>
      <p:bldP spid="17" grpId="0" animBg="1"/>
      <p:bldP spid="22" grpId="0"/>
      <p:bldP spid="18" grpId="0" animBg="1"/>
      <p:bldP spid="19" grpId="0" animBg="1"/>
      <p:bldP spid="20" grpId="0" animBg="1"/>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www.jpg"/>
          <p:cNvPicPr>
            <a:picLocks noChangeAspect="1"/>
          </p:cNvPicPr>
          <p:nvPr/>
        </p:nvPicPr>
        <p:blipFill>
          <a:blip r:embed="rId2" cstate="print"/>
          <a:stretch>
            <a:fillRect/>
          </a:stretch>
        </p:blipFill>
        <p:spPr>
          <a:xfrm>
            <a:off x="-1143040" y="2214554"/>
            <a:ext cx="7315200" cy="5398008"/>
          </a:xfrm>
          <a:prstGeom prst="rect">
            <a:avLst/>
          </a:prstGeom>
          <a:effectLst>
            <a:softEdge rad="635000"/>
          </a:effectLst>
        </p:spPr>
      </p:pic>
      <p:sp>
        <p:nvSpPr>
          <p:cNvPr id="4" name="Title 1"/>
          <p:cNvSpPr>
            <a:spLocks noGrp="1"/>
          </p:cNvSpPr>
          <p:nvPr>
            <p:ph type="title"/>
          </p:nvPr>
        </p:nvSpPr>
        <p:spPr>
          <a:xfrm>
            <a:off x="0" y="104772"/>
            <a:ext cx="9468544" cy="609584"/>
          </a:xfrm>
        </p:spPr>
        <p:txBody>
          <a:bodyPr>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4000" b="1" i="1" dirty="0" smtClean="0">
                <a:ln/>
                <a:solidFill>
                  <a:schemeClr val="accent3"/>
                </a:solidFill>
                <a:effectLst/>
                <a:latin typeface="Times New Roman" pitchFamily="18" charset="0"/>
                <a:cs typeface="Times New Roman" pitchFamily="18" charset="0"/>
              </a:rPr>
              <a:t>Pathway </a:t>
            </a:r>
            <a:r>
              <a:rPr lang="en-US" sz="4000" b="1" i="1" dirty="0">
                <a:ln/>
                <a:solidFill>
                  <a:schemeClr val="accent3"/>
                </a:solidFill>
                <a:effectLst/>
                <a:latin typeface="Times New Roman" pitchFamily="18" charset="0"/>
                <a:cs typeface="Times New Roman" pitchFamily="18" charset="0"/>
              </a:rPr>
              <a:t>T</a:t>
            </a:r>
            <a:r>
              <a:rPr lang="en-US" sz="4000" b="1" i="1" dirty="0" smtClean="0">
                <a:ln/>
                <a:solidFill>
                  <a:schemeClr val="accent3"/>
                </a:solidFill>
                <a:effectLst/>
                <a:latin typeface="Times New Roman" pitchFamily="18" charset="0"/>
                <a:cs typeface="Times New Roman" pitchFamily="18" charset="0"/>
              </a:rPr>
              <a:t>o The 50% Worker Reduction</a:t>
            </a:r>
            <a:endParaRPr lang="en-US" sz="4000" b="1" i="1" dirty="0">
              <a:ln/>
              <a:solidFill>
                <a:schemeClr val="accent3"/>
              </a:solidFill>
              <a:effectLst/>
              <a:latin typeface="Times New Roman" pitchFamily="18" charset="0"/>
              <a:cs typeface="Times New Roman" pitchFamily="18" charset="0"/>
            </a:endParaRPr>
          </a:p>
        </p:txBody>
      </p:sp>
      <p:sp>
        <p:nvSpPr>
          <p:cNvPr id="5" name="TextBox 4"/>
          <p:cNvSpPr txBox="1"/>
          <p:nvPr/>
        </p:nvSpPr>
        <p:spPr>
          <a:xfrm>
            <a:off x="924423" y="1340768"/>
            <a:ext cx="7786742" cy="707886"/>
          </a:xfrm>
          <a:prstGeom prst="rect">
            <a:avLst/>
          </a:prstGeom>
          <a:noFill/>
        </p:spPr>
        <p:txBody>
          <a:bodyPr wrap="square" rtlCol="0">
            <a:spAutoFit/>
          </a:bodyPr>
          <a:lstStyle/>
          <a:p>
            <a:pPr>
              <a:buFont typeface="Wingdings" pitchFamily="2" charset="2"/>
              <a:buChar char="q"/>
            </a:pPr>
            <a:r>
              <a:rPr lang="en-US" sz="4000" dirty="0" smtClean="0">
                <a:solidFill>
                  <a:srgbClr val="FF0000"/>
                </a:solidFill>
              </a:rPr>
              <a:t> </a:t>
            </a:r>
            <a:r>
              <a:rPr lang="en-US" sz="4000" dirty="0" smtClean="0">
                <a:solidFill>
                  <a:srgbClr val="FF0000"/>
                </a:solidFill>
              </a:rPr>
              <a:t>Keyence System Evaluation</a:t>
            </a:r>
            <a:endParaRPr lang="en-US" sz="4000" dirty="0">
              <a:solidFill>
                <a:srgbClr val="FF0000"/>
              </a:solidFill>
            </a:endParaRPr>
          </a:p>
        </p:txBody>
      </p:sp>
      <p:sp>
        <p:nvSpPr>
          <p:cNvPr id="6" name="TextBox 5"/>
          <p:cNvSpPr txBox="1"/>
          <p:nvPr/>
        </p:nvSpPr>
        <p:spPr>
          <a:xfrm>
            <a:off x="899592" y="2021939"/>
            <a:ext cx="7786742" cy="707886"/>
          </a:xfrm>
          <a:prstGeom prst="rect">
            <a:avLst/>
          </a:prstGeom>
          <a:noFill/>
        </p:spPr>
        <p:txBody>
          <a:bodyPr wrap="square" rtlCol="0">
            <a:spAutoFit/>
          </a:bodyPr>
          <a:lstStyle/>
          <a:p>
            <a:pPr>
              <a:buFont typeface="Wingdings" pitchFamily="2" charset="2"/>
              <a:buChar char="q"/>
            </a:pPr>
            <a:r>
              <a:rPr lang="en-US" sz="4000" dirty="0">
                <a:solidFill>
                  <a:srgbClr val="FF0000"/>
                </a:solidFill>
              </a:rPr>
              <a:t> </a:t>
            </a:r>
            <a:r>
              <a:rPr lang="en-US" sz="4000" dirty="0" smtClean="0">
                <a:solidFill>
                  <a:srgbClr val="FF0000"/>
                </a:solidFill>
              </a:rPr>
              <a:t>Implement All Code</a:t>
            </a:r>
            <a:endParaRPr lang="en-US" sz="4000" dirty="0">
              <a:solidFill>
                <a:srgbClr val="FF0000"/>
              </a:solidFill>
            </a:endParaRPr>
          </a:p>
        </p:txBody>
      </p:sp>
      <p:sp>
        <p:nvSpPr>
          <p:cNvPr id="7" name="TextBox 6"/>
          <p:cNvSpPr txBox="1"/>
          <p:nvPr/>
        </p:nvSpPr>
        <p:spPr>
          <a:xfrm>
            <a:off x="899592" y="2742019"/>
            <a:ext cx="7786742" cy="707886"/>
          </a:xfrm>
          <a:prstGeom prst="rect">
            <a:avLst/>
          </a:prstGeom>
          <a:noFill/>
        </p:spPr>
        <p:txBody>
          <a:bodyPr wrap="square" rtlCol="0">
            <a:spAutoFit/>
          </a:bodyPr>
          <a:lstStyle/>
          <a:p>
            <a:pPr>
              <a:buFont typeface="Wingdings" pitchFamily="2" charset="2"/>
              <a:buChar char="q"/>
            </a:pPr>
            <a:r>
              <a:rPr lang="en-US" sz="4000" dirty="0" smtClean="0">
                <a:solidFill>
                  <a:srgbClr val="FF0000"/>
                </a:solidFill>
              </a:rPr>
              <a:t> </a:t>
            </a:r>
            <a:r>
              <a:rPr lang="en-US" sz="4000" dirty="0" smtClean="0">
                <a:solidFill>
                  <a:srgbClr val="FF0000"/>
                </a:solidFill>
              </a:rPr>
              <a:t>Evaluation of Implementation</a:t>
            </a:r>
            <a:endParaRPr lang="en-US" sz="4000" dirty="0">
              <a:solidFill>
                <a:srgbClr val="FF0000"/>
              </a:solidFill>
            </a:endParaRPr>
          </a:p>
        </p:txBody>
      </p:sp>
      <p:cxnSp>
        <p:nvCxnSpPr>
          <p:cNvPr id="9" name="Straight Arrow Connector 8"/>
          <p:cNvCxnSpPr/>
          <p:nvPr/>
        </p:nvCxnSpPr>
        <p:spPr>
          <a:xfrm>
            <a:off x="427819" y="6165304"/>
            <a:ext cx="7456549" cy="0"/>
          </a:xfrm>
          <a:prstGeom prst="straightConnector1">
            <a:avLst/>
          </a:prstGeom>
          <a:ln>
            <a:tailEnd type="triangle" w="lg" len="lg"/>
          </a:ln>
        </p:spPr>
        <p:style>
          <a:lnRef idx="3">
            <a:schemeClr val="accent3"/>
          </a:lnRef>
          <a:fillRef idx="0">
            <a:schemeClr val="accent3"/>
          </a:fillRef>
          <a:effectRef idx="2">
            <a:schemeClr val="accent3"/>
          </a:effectRef>
          <a:fontRef idx="minor">
            <a:schemeClr val="tx1"/>
          </a:fontRef>
        </p:style>
      </p:cxnSp>
      <p:sp>
        <p:nvSpPr>
          <p:cNvPr id="10" name="TextBox 9"/>
          <p:cNvSpPr txBox="1"/>
          <p:nvPr/>
        </p:nvSpPr>
        <p:spPr>
          <a:xfrm>
            <a:off x="7740352" y="5877272"/>
            <a:ext cx="1440160" cy="523220"/>
          </a:xfrm>
          <a:prstGeom prst="rect">
            <a:avLst/>
          </a:prstGeom>
          <a:noFill/>
        </p:spPr>
        <p:txBody>
          <a:bodyPr wrap="square" rtlCol="0">
            <a:spAutoFit/>
          </a:bodyPr>
          <a:lstStyle/>
          <a:p>
            <a:pPr algn="ctr"/>
            <a:r>
              <a:rPr lang="en-US" sz="2800" i="1" dirty="0" smtClean="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Mar </a:t>
            </a:r>
            <a:r>
              <a:rPr lang="en-US" sz="2800" i="1" dirty="0" smtClean="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a:t>
            </a:r>
            <a:r>
              <a:rPr lang="en-US" sz="2800" i="1" dirty="0" smtClean="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12</a:t>
            </a:r>
            <a:endParaRPr lang="en-GB" sz="2800" i="1" dirty="0">
              <a:solidFill>
                <a:srgbClr val="FFFF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242653799"/>
      </p:ext>
    </p:extLst>
  </p:cSld>
  <p:clrMapOvr>
    <a:masterClrMapping/>
  </p:clrMapOvr>
  <mc:AlternateContent xmlns:mc="http://schemas.openxmlformats.org/markup-compatibility/2006">
    <mc:Choice xmlns:p14="http://schemas.microsoft.com/office/powerpoint/2010/main" Requires="p14">
      <p:transition spd="slow" p14:dur="1200">
        <p14:flip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par>
                          <p:cTn id="25" fill="hold">
                            <p:stCondLst>
                              <p:cond delay="2500"/>
                            </p:stCondLst>
                            <p:childTnLst>
                              <p:par>
                                <p:cTn id="26" presetID="26" presetClass="emph" presetSubtype="0" fill="hold" grpId="1" nodeType="afterEffect">
                                  <p:stCondLst>
                                    <p:cond delay="0"/>
                                  </p:stCondLst>
                                  <p:childTnLst>
                                    <p:animEffect transition="out" filter="fade">
                                      <p:cBhvr>
                                        <p:cTn id="27" dur="500" tmFilter="0, 0; .2, .5; .8, .5; 1, 0"/>
                                        <p:tgtEl>
                                          <p:spTgt spid="7"/>
                                        </p:tgtEl>
                                      </p:cBhvr>
                                    </p:animEffect>
                                    <p:animScale>
                                      <p:cBhvr>
                                        <p:cTn id="28"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7" grpId="1"/>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20610094604web3.jpg"/>
          <p:cNvPicPr>
            <a:picLocks noChangeAspect="1"/>
          </p:cNvPicPr>
          <p:nvPr/>
        </p:nvPicPr>
        <p:blipFill>
          <a:blip r:embed="rId2" cstate="print"/>
          <a:stretch>
            <a:fillRect/>
          </a:stretch>
        </p:blipFill>
        <p:spPr>
          <a:xfrm>
            <a:off x="2285984" y="-964438"/>
            <a:ext cx="7286676" cy="5465008"/>
          </a:xfrm>
          <a:prstGeom prst="rect">
            <a:avLst/>
          </a:prstGeom>
          <a:effectLst>
            <a:softEdge rad="635000"/>
          </a:effectLst>
        </p:spPr>
      </p:pic>
      <p:pic>
        <p:nvPicPr>
          <p:cNvPr id="5" name="Picture 4" descr="www.jpg"/>
          <p:cNvPicPr>
            <a:picLocks noChangeAspect="1"/>
          </p:cNvPicPr>
          <p:nvPr/>
        </p:nvPicPr>
        <p:blipFill>
          <a:blip r:embed="rId3" cstate="print"/>
          <a:stretch>
            <a:fillRect/>
          </a:stretch>
        </p:blipFill>
        <p:spPr>
          <a:xfrm>
            <a:off x="-1143040" y="2214554"/>
            <a:ext cx="7315200" cy="5398008"/>
          </a:xfrm>
          <a:prstGeom prst="rect">
            <a:avLst/>
          </a:prstGeom>
          <a:effectLst>
            <a:softEdge rad="635000"/>
          </a:effectLst>
        </p:spPr>
      </p:pic>
      <p:pic>
        <p:nvPicPr>
          <p:cNvPr id="6" name="Picture 5" descr="RECAXM1VTACASKOKYWCA2VXGLCCAIMKH52CA9PY3SLCA34DDCKCAO3IRM5CAYD3PFCCA7A7ULACAM46H1JCABB8IVGCA6F3SEVCAKRJM2ZCA038UDJCA5KTKQMCAERRJH6CAGAPUHLCAOO9UZ5CAOSWCSA.jpg"/>
          <p:cNvPicPr>
            <a:picLocks noChangeAspect="1"/>
          </p:cNvPicPr>
          <p:nvPr/>
        </p:nvPicPr>
        <p:blipFill>
          <a:blip r:embed="rId4" cstate="print"/>
          <a:stretch>
            <a:fillRect/>
          </a:stretch>
        </p:blipFill>
        <p:spPr>
          <a:xfrm>
            <a:off x="6591322" y="214290"/>
            <a:ext cx="2981338" cy="2387446"/>
          </a:xfrm>
          <a:prstGeom prst="rect">
            <a:avLst/>
          </a:prstGeom>
          <a:effectLst>
            <a:softEdge rad="635000"/>
          </a:effectLst>
        </p:spPr>
      </p:pic>
      <p:sp>
        <p:nvSpPr>
          <p:cNvPr id="7" name="TextBox 6"/>
          <p:cNvSpPr txBox="1"/>
          <p:nvPr/>
        </p:nvSpPr>
        <p:spPr>
          <a:xfrm>
            <a:off x="-1357354" y="3500438"/>
            <a:ext cx="11715832" cy="2862322"/>
          </a:xfrm>
          <a:prstGeom prst="rect">
            <a:avLst/>
          </a:prstGeom>
          <a:noFill/>
        </p:spPr>
        <p:txBody>
          <a:bodyPr wrap="square" rtlCol="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US" sz="18000" b="1" dirty="0" smtClean="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Times New Roman" pitchFamily="18" charset="0"/>
                <a:cs typeface="Times New Roman" pitchFamily="18" charset="0"/>
              </a:rPr>
              <a:t> 10 U!  </a:t>
            </a:r>
            <a:r>
              <a:rPr lang="en-US" sz="18000" b="1" dirty="0" smtClean="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Times New Roman" pitchFamily="18" charset="0"/>
                <a:cs typeface="Times New Roman" pitchFamily="18" charset="0"/>
                <a:sym typeface="Wingdings" pitchFamily="2" charset="2"/>
              </a:rPr>
              <a:t></a:t>
            </a:r>
            <a:endParaRPr lang="en-US" sz="180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Times New Roman" pitchFamily="18" charset="0"/>
              <a:cs typeface="Times New Roman" pitchFamily="18" charset="0"/>
            </a:endParaRPr>
          </a:p>
        </p:txBody>
      </p:sp>
      <p:sp>
        <p:nvSpPr>
          <p:cNvPr id="8" name="TextBox 7"/>
          <p:cNvSpPr txBox="1"/>
          <p:nvPr/>
        </p:nvSpPr>
        <p:spPr>
          <a:xfrm>
            <a:off x="1285852" y="1214422"/>
            <a:ext cx="7358050" cy="1938992"/>
          </a:xfrm>
          <a:prstGeom prst="rect">
            <a:avLst/>
          </a:prstGeom>
          <a:noFill/>
        </p:spPr>
        <p:txBody>
          <a:bodyPr wrap="square" rtlCol="0">
            <a:spAutoFit/>
            <a:scene3d>
              <a:camera prst="perspectiveHeroicExtremeLeftFacing"/>
              <a:lightRig rig="threePt" dir="t"/>
            </a:scene3d>
          </a:bodyPr>
          <a:lstStyle/>
          <a:p>
            <a:pPr algn="ctr"/>
            <a:r>
              <a:rPr lang="en-US" sz="6000" i="1" dirty="0" smtClean="0">
                <a:ln w="10160">
                  <a:solidFill>
                    <a:schemeClr val="accent1"/>
                  </a:solidFill>
                  <a:prstDash val="solid"/>
                </a:ln>
                <a:solidFill>
                  <a:srgbClr val="FFFFFF"/>
                </a:solidFill>
                <a:effectLst>
                  <a:outerShdw blurRad="38100" dist="32000" dir="5400000" algn="tl">
                    <a:srgbClr val="000000">
                      <a:alpha val="30000"/>
                    </a:srgbClr>
                  </a:outerShdw>
                </a:effectLst>
                <a:latin typeface="Times New Roman" pitchFamily="18" charset="0"/>
                <a:cs typeface="Times New Roman" pitchFamily="18" charset="0"/>
              </a:rPr>
              <a:t> Collaboration Of Hitting The Target</a:t>
            </a:r>
            <a:endParaRPr lang="en-US" sz="6000" i="1" dirty="0">
              <a:ln w="10160">
                <a:solidFill>
                  <a:schemeClr val="accent1"/>
                </a:solidFill>
                <a:prstDash val="solid"/>
              </a:ln>
              <a:solidFill>
                <a:srgbClr val="FFFFFF"/>
              </a:solidFill>
              <a:effectLst>
                <a:outerShdw blurRad="38100" dist="32000" dir="5400000" algn="tl">
                  <a:srgbClr val="000000">
                    <a:alpha val="30000"/>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393566087"/>
      </p:ext>
    </p:extLst>
  </p:cSld>
  <p:clrMapOvr>
    <a:masterClrMapping/>
  </p:clrMapOvr>
  <mc:AlternateContent xmlns:mc="http://schemas.openxmlformats.org/markup-compatibility/2006" xmlns:p14="http://schemas.microsoft.com/office/powerpoint/2010/main">
    <mc:Choice Requires="p14">
      <p:transition spd="slow" p14:dur="4000">
        <p14:vortex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type="lt">
                                    <p:tmPct val="0"/>
                                  </p:iterate>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par>
                          <p:cTn id="8" fill="hold">
                            <p:stCondLst>
                              <p:cond delay="500"/>
                            </p:stCondLst>
                            <p:childTnLst>
                              <p:par>
                                <p:cTn id="9" presetID="26" presetClass="emph" presetSubtype="0" fill="hold" grpId="1" nodeType="afterEffect">
                                  <p:stCondLst>
                                    <p:cond delay="0"/>
                                  </p:stCondLst>
                                  <p:iterate type="lt">
                                    <p:tmPct val="0"/>
                                  </p:iterate>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40" presetClass="entr" presetSubtype="0" fill="hold" grpId="0" nodeType="afterEffect">
                                  <p:stCondLst>
                                    <p:cond delay="0"/>
                                  </p:stCondLst>
                                  <p:iterate type="lt">
                                    <p:tmPct val="10000"/>
                                  </p:iterate>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1"/>
                                          </p:val>
                                        </p:tav>
                                        <p:tav tm="100000">
                                          <p:val>
                                            <p:strVal val="#ppt_x"/>
                                          </p:val>
                                        </p:tav>
                                      </p:tavLst>
                                    </p:anim>
                                    <p:anim calcmode="lin" valueType="num">
                                      <p:cBhvr>
                                        <p:cTn id="17"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www.jpg"/>
          <p:cNvPicPr>
            <a:picLocks noChangeAspect="1"/>
          </p:cNvPicPr>
          <p:nvPr/>
        </p:nvPicPr>
        <p:blipFill>
          <a:blip r:embed="rId2" cstate="print">
            <a:duotone>
              <a:prstClr val="black"/>
              <a:schemeClr val="accent5">
                <a:tint val="45000"/>
                <a:satMod val="400000"/>
              </a:schemeClr>
            </a:duotone>
          </a:blip>
          <a:stretch>
            <a:fillRect/>
          </a:stretch>
        </p:blipFill>
        <p:spPr>
          <a:xfrm>
            <a:off x="-642974" y="1125129"/>
            <a:ext cx="8501122" cy="6273119"/>
          </a:xfrm>
          <a:prstGeom prst="rect">
            <a:avLst/>
          </a:prstGeom>
          <a:effectLst>
            <a:softEdge rad="635000"/>
          </a:effectLst>
        </p:spPr>
      </p:pic>
      <p:sp>
        <p:nvSpPr>
          <p:cNvPr id="4" name="Title 1"/>
          <p:cNvSpPr>
            <a:spLocks noGrp="1"/>
          </p:cNvSpPr>
          <p:nvPr>
            <p:ph type="title"/>
          </p:nvPr>
        </p:nvSpPr>
        <p:spPr>
          <a:xfrm>
            <a:off x="71406" y="104772"/>
            <a:ext cx="8186766" cy="609584"/>
          </a:xfrm>
        </p:spPr>
        <p:txBody>
          <a:bodyPr>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4400" b="1" i="1" dirty="0" smtClean="0">
                <a:ln/>
                <a:solidFill>
                  <a:schemeClr val="accent3"/>
                </a:solidFill>
                <a:effectLst/>
                <a:latin typeface="Times New Roman" pitchFamily="18" charset="0"/>
                <a:cs typeface="Times New Roman" pitchFamily="18" charset="0"/>
              </a:rPr>
              <a:t>Recap – Establish New Approach</a:t>
            </a:r>
            <a:endParaRPr lang="en-US" sz="4400" b="1" i="1" dirty="0">
              <a:ln/>
              <a:solidFill>
                <a:schemeClr val="accent3"/>
              </a:solidFill>
              <a:effectLst/>
              <a:latin typeface="Times New Roman" pitchFamily="18" charset="0"/>
              <a:cs typeface="Times New Roman" pitchFamily="18" charset="0"/>
            </a:endParaRPr>
          </a:p>
        </p:txBody>
      </p:sp>
      <p:grpSp>
        <p:nvGrpSpPr>
          <p:cNvPr id="2" name="Group 1"/>
          <p:cNvGrpSpPr/>
          <p:nvPr/>
        </p:nvGrpSpPr>
        <p:grpSpPr>
          <a:xfrm>
            <a:off x="-353864" y="698609"/>
            <a:ext cx="2928958" cy="1096328"/>
            <a:chOff x="-353864" y="698609"/>
            <a:chExt cx="2928958" cy="1096328"/>
          </a:xfrm>
        </p:grpSpPr>
        <p:sp>
          <p:nvSpPr>
            <p:cNvPr id="7" name="TextBox 6"/>
            <p:cNvSpPr txBox="1"/>
            <p:nvPr/>
          </p:nvSpPr>
          <p:spPr>
            <a:xfrm rot="20508522">
              <a:off x="-353864" y="911900"/>
              <a:ext cx="2928958" cy="490422"/>
            </a:xfrm>
            <a:prstGeom prst="rect">
              <a:avLst/>
            </a:prstGeom>
            <a:noFill/>
          </p:spPr>
          <p:txBody>
            <a:bodyPr wrap="square" rtlCol="0">
              <a:spAutoFit/>
            </a:bodyPr>
            <a:lstStyle/>
            <a:p>
              <a:pPr algn="ctr"/>
              <a:r>
                <a:rPr lang="en-US" sz="3600" dirty="0" smtClean="0">
                  <a:solidFill>
                    <a:srgbClr val="FF0000"/>
                  </a:solidFill>
                  <a:effectLst>
                    <a:outerShdw blurRad="38100" dist="38100" dir="2700000" algn="tl">
                      <a:srgbClr val="000000">
                        <a:alpha val="43137"/>
                      </a:srgbClr>
                    </a:outerShdw>
                  </a:effectLst>
                </a:rPr>
                <a:t>Objective !</a:t>
              </a:r>
              <a:endParaRPr lang="en-US" sz="3600" dirty="0">
                <a:solidFill>
                  <a:srgbClr val="FF0000"/>
                </a:solidFill>
                <a:effectLst>
                  <a:outerShdw blurRad="38100" dist="38100" dir="2700000" algn="tl">
                    <a:srgbClr val="000000">
                      <a:alpha val="43137"/>
                    </a:srgbClr>
                  </a:outerShdw>
                </a:effectLst>
              </a:endParaRPr>
            </a:p>
          </p:txBody>
        </p:sp>
        <p:cxnSp>
          <p:nvCxnSpPr>
            <p:cNvPr id="8" name="Straight Connector 7"/>
            <p:cNvCxnSpPr/>
            <p:nvPr/>
          </p:nvCxnSpPr>
          <p:spPr>
            <a:xfrm rot="21406823" flipV="1">
              <a:off x="89741" y="1198675"/>
              <a:ext cx="2239791" cy="5962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21406823" flipV="1">
              <a:off x="-108302" y="698609"/>
              <a:ext cx="2239791" cy="5962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785818" y="1428736"/>
            <a:ext cx="7786710" cy="584775"/>
          </a:xfrm>
          <a:prstGeom prst="rect">
            <a:avLst/>
          </a:prstGeom>
          <a:no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2800" dirty="0" smtClean="0">
                <a:ln/>
                <a:solidFill>
                  <a:schemeClr val="accent5">
                    <a:lumMod val="20000"/>
                    <a:lumOff val="80000"/>
                  </a:schemeClr>
                </a:solidFill>
              </a:rPr>
              <a:t> To reduce Taping OAI workmanship by </a:t>
            </a:r>
            <a:r>
              <a:rPr lang="en-US" sz="3200" b="1" i="1" dirty="0" smtClean="0">
                <a:ln/>
                <a:solidFill>
                  <a:schemeClr val="accent2">
                    <a:lumMod val="75000"/>
                  </a:schemeClr>
                </a:solidFill>
                <a:effectLst>
                  <a:outerShdw blurRad="38100" dist="38100" dir="2700000" algn="tl">
                    <a:srgbClr val="000000">
                      <a:alpha val="43137"/>
                    </a:srgbClr>
                  </a:outerShdw>
                </a:effectLst>
              </a:rPr>
              <a:t>50% </a:t>
            </a:r>
            <a:r>
              <a:rPr lang="en-US" sz="3200" dirty="0" smtClean="0">
                <a:ln/>
                <a:solidFill>
                  <a:schemeClr val="accent5">
                    <a:lumMod val="20000"/>
                    <a:lumOff val="80000"/>
                  </a:schemeClr>
                </a:solidFill>
              </a:rPr>
              <a:t>with</a:t>
            </a:r>
            <a:endParaRPr lang="en-US" sz="3200" b="1" i="1" dirty="0">
              <a:ln/>
              <a:solidFill>
                <a:schemeClr val="accent2">
                  <a:lumMod val="75000"/>
                </a:schemeClr>
              </a:solidFill>
              <a:effectLst>
                <a:outerShdw blurRad="38100" dist="38100" dir="2700000" algn="tl">
                  <a:srgbClr val="000000">
                    <a:alpha val="43137"/>
                  </a:srgbClr>
                </a:outerShdw>
              </a:effectLst>
            </a:endParaRPr>
          </a:p>
        </p:txBody>
      </p:sp>
      <p:sp>
        <p:nvSpPr>
          <p:cNvPr id="11" name="TextBox 10"/>
          <p:cNvSpPr txBox="1"/>
          <p:nvPr/>
        </p:nvSpPr>
        <p:spPr>
          <a:xfrm>
            <a:off x="357190" y="1870635"/>
            <a:ext cx="8358182" cy="461665"/>
          </a:xfrm>
          <a:prstGeom prst="rect">
            <a:avLst/>
          </a:prstGeom>
          <a:no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buFont typeface="Wingdings" pitchFamily="2" charset="2"/>
              <a:buChar char="§"/>
            </a:pPr>
            <a:r>
              <a:rPr lang="en-US" sz="2400" dirty="0" smtClean="0">
                <a:ln/>
                <a:solidFill>
                  <a:srgbClr val="FFC000"/>
                </a:solidFill>
              </a:rPr>
              <a:t>  Review Taping OAI Standard</a:t>
            </a:r>
            <a:endParaRPr lang="en-US" sz="2400" b="1" i="1" dirty="0">
              <a:ln/>
              <a:solidFill>
                <a:srgbClr val="FFC000"/>
              </a:solidFill>
              <a:effectLst>
                <a:outerShdw blurRad="38100" dist="38100" dir="2700000" algn="tl">
                  <a:srgbClr val="000000">
                    <a:alpha val="43137"/>
                  </a:srgbClr>
                </a:outerShdw>
              </a:effectLst>
            </a:endParaRPr>
          </a:p>
        </p:txBody>
      </p:sp>
      <p:sp>
        <p:nvSpPr>
          <p:cNvPr id="12" name="TextBox 11"/>
          <p:cNvSpPr txBox="1"/>
          <p:nvPr/>
        </p:nvSpPr>
        <p:spPr>
          <a:xfrm>
            <a:off x="357158" y="2299263"/>
            <a:ext cx="8501090" cy="461665"/>
          </a:xfrm>
          <a:prstGeom prst="rect">
            <a:avLst/>
          </a:prstGeom>
          <a:no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buFont typeface="Wingdings" pitchFamily="2" charset="2"/>
              <a:buChar char="§"/>
            </a:pPr>
            <a:r>
              <a:rPr lang="en-US" sz="2400" dirty="0" smtClean="0">
                <a:ln/>
                <a:solidFill>
                  <a:srgbClr val="FFC000"/>
                </a:solidFill>
              </a:rPr>
              <a:t>  Implement Taping OAI machine using new Judgment standard</a:t>
            </a:r>
            <a:endParaRPr lang="en-US" sz="2400" b="1" i="1" dirty="0">
              <a:ln/>
              <a:solidFill>
                <a:srgbClr val="FFC000"/>
              </a:solidFill>
              <a:effectLst>
                <a:outerShdw blurRad="38100" dist="38100" dir="2700000" algn="tl">
                  <a:srgbClr val="000000">
                    <a:alpha val="43137"/>
                  </a:srgbClr>
                </a:outerShdw>
              </a:effectLst>
            </a:endParaRPr>
          </a:p>
        </p:txBody>
      </p:sp>
      <p:sp>
        <p:nvSpPr>
          <p:cNvPr id="13" name="TextBox 12"/>
          <p:cNvSpPr txBox="1"/>
          <p:nvPr/>
        </p:nvSpPr>
        <p:spPr>
          <a:xfrm>
            <a:off x="785786" y="2799329"/>
            <a:ext cx="7786710" cy="523220"/>
          </a:xfrm>
          <a:prstGeom prst="rect">
            <a:avLst/>
          </a:prstGeom>
          <a:no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2800" dirty="0" smtClean="0">
                <a:ln/>
                <a:solidFill>
                  <a:schemeClr val="accent5">
                    <a:lumMod val="20000"/>
                    <a:lumOff val="80000"/>
                  </a:schemeClr>
                </a:solidFill>
              </a:rPr>
              <a:t> New OAI Judgment  Standard</a:t>
            </a:r>
            <a:endParaRPr lang="en-US" sz="3200" b="1" i="1" dirty="0">
              <a:ln/>
              <a:solidFill>
                <a:schemeClr val="accent2">
                  <a:lumMod val="75000"/>
                </a:schemeClr>
              </a:solidFill>
              <a:effectLst>
                <a:outerShdw blurRad="38100" dist="38100" dir="2700000" algn="tl">
                  <a:srgbClr val="000000">
                    <a:alpha val="43137"/>
                  </a:srgbClr>
                </a:outerShdw>
              </a:effectLst>
            </a:endParaRPr>
          </a:p>
        </p:txBody>
      </p:sp>
      <p:sp>
        <p:nvSpPr>
          <p:cNvPr id="14" name="TextBox 13"/>
          <p:cNvSpPr txBox="1"/>
          <p:nvPr/>
        </p:nvSpPr>
        <p:spPr>
          <a:xfrm>
            <a:off x="357158" y="3909300"/>
            <a:ext cx="8358182" cy="461665"/>
          </a:xfrm>
          <a:prstGeom prst="rect">
            <a:avLst/>
          </a:prstGeom>
          <a:no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buFont typeface="Wingdings" pitchFamily="2" charset="2"/>
              <a:buChar char="§"/>
            </a:pPr>
            <a:r>
              <a:rPr lang="en-US" sz="2400" dirty="0" smtClean="0">
                <a:ln/>
                <a:solidFill>
                  <a:srgbClr val="FFC000"/>
                </a:solidFill>
              </a:rPr>
              <a:t>  </a:t>
            </a:r>
            <a:r>
              <a:rPr lang="en-US" sz="2400" dirty="0" smtClean="0">
                <a:ln/>
                <a:solidFill>
                  <a:srgbClr val="00B050"/>
                </a:solidFill>
              </a:rPr>
              <a:t>To detect Mixing (</a:t>
            </a:r>
            <a:r>
              <a:rPr lang="en-US" sz="2400" dirty="0" smtClean="0">
                <a:ln/>
                <a:solidFill>
                  <a:srgbClr val="FFFF00"/>
                </a:solidFill>
              </a:rPr>
              <a:t>by machine</a:t>
            </a:r>
            <a:r>
              <a:rPr lang="en-US" sz="2400" dirty="0" smtClean="0">
                <a:ln/>
                <a:solidFill>
                  <a:srgbClr val="00B050"/>
                </a:solidFill>
              </a:rPr>
              <a:t>)  – Check </a:t>
            </a:r>
            <a:r>
              <a:rPr lang="en-US" sz="2400" b="1" i="1" dirty="0" smtClean="0">
                <a:ln/>
                <a:solidFill>
                  <a:srgbClr val="FFFF00"/>
                </a:solidFill>
                <a:latin typeface="Times New Roman" pitchFamily="18" charset="0"/>
                <a:cs typeface="Times New Roman" pitchFamily="18" charset="0"/>
              </a:rPr>
              <a:t>Freq. &amp; CL only</a:t>
            </a:r>
            <a:r>
              <a:rPr lang="en-US" sz="2400" dirty="0" smtClean="0">
                <a:ln/>
                <a:solidFill>
                  <a:srgbClr val="00B050"/>
                </a:solidFill>
              </a:rPr>
              <a:t>.</a:t>
            </a:r>
            <a:endParaRPr lang="en-US" sz="2400" b="1" i="1" dirty="0">
              <a:ln/>
              <a:solidFill>
                <a:srgbClr val="00B050"/>
              </a:solidFill>
              <a:effectLst>
                <a:outerShdw blurRad="38100" dist="38100" dir="2700000" algn="tl">
                  <a:srgbClr val="000000">
                    <a:alpha val="43137"/>
                  </a:srgbClr>
                </a:outerShdw>
              </a:effectLst>
            </a:endParaRPr>
          </a:p>
        </p:txBody>
      </p:sp>
      <p:sp>
        <p:nvSpPr>
          <p:cNvPr id="15" name="TextBox 14"/>
          <p:cNvSpPr txBox="1"/>
          <p:nvPr/>
        </p:nvSpPr>
        <p:spPr>
          <a:xfrm>
            <a:off x="357158" y="3194920"/>
            <a:ext cx="8358182" cy="461665"/>
          </a:xfrm>
          <a:prstGeom prst="rect">
            <a:avLst/>
          </a:prstGeom>
          <a:no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buFont typeface="Wingdings" pitchFamily="2" charset="2"/>
              <a:buChar char="§"/>
            </a:pPr>
            <a:r>
              <a:rPr lang="en-US" sz="2400" dirty="0" smtClean="0">
                <a:ln/>
                <a:solidFill>
                  <a:srgbClr val="FFC000"/>
                </a:solidFill>
              </a:rPr>
              <a:t>  Objective is to detect Sealing Defect (by worker).</a:t>
            </a:r>
            <a:endParaRPr lang="en-US" sz="2400" b="1" i="1" dirty="0">
              <a:ln/>
              <a:solidFill>
                <a:srgbClr val="FFC000"/>
              </a:solidFill>
              <a:effectLst>
                <a:outerShdw blurRad="38100" dist="38100" dir="2700000" algn="tl">
                  <a:srgbClr val="000000">
                    <a:alpha val="43137"/>
                  </a:srgbClr>
                </a:outerShdw>
              </a:effectLst>
            </a:endParaRPr>
          </a:p>
        </p:txBody>
      </p:sp>
      <p:sp>
        <p:nvSpPr>
          <p:cNvPr id="16" name="TextBox 15"/>
          <p:cNvSpPr txBox="1"/>
          <p:nvPr/>
        </p:nvSpPr>
        <p:spPr>
          <a:xfrm>
            <a:off x="357158" y="3552110"/>
            <a:ext cx="8358182" cy="461665"/>
          </a:xfrm>
          <a:prstGeom prst="rect">
            <a:avLst/>
          </a:prstGeom>
          <a:no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buFont typeface="Wingdings" pitchFamily="2" charset="2"/>
              <a:buChar char="§"/>
            </a:pPr>
            <a:r>
              <a:rPr lang="en-US" sz="2400" dirty="0" smtClean="0">
                <a:ln/>
                <a:solidFill>
                  <a:srgbClr val="FFC000"/>
                </a:solidFill>
              </a:rPr>
              <a:t>  To detect Tape Broken (by worker).</a:t>
            </a:r>
            <a:endParaRPr lang="en-US" sz="2400" b="1" i="1" dirty="0">
              <a:ln/>
              <a:solidFill>
                <a:srgbClr val="FFC000"/>
              </a:solidFill>
              <a:effectLst>
                <a:outerShdw blurRad="38100" dist="38100" dir="2700000" algn="tl">
                  <a:srgbClr val="000000">
                    <a:alpha val="43137"/>
                  </a:srgbClr>
                </a:outerShdw>
              </a:effectLst>
            </a:endParaRPr>
          </a:p>
        </p:txBody>
      </p:sp>
      <p:sp>
        <p:nvSpPr>
          <p:cNvPr id="17" name="Explosion 1 16"/>
          <p:cNvSpPr/>
          <p:nvPr/>
        </p:nvSpPr>
        <p:spPr>
          <a:xfrm rot="20991619">
            <a:off x="-168351" y="4555394"/>
            <a:ext cx="2765053" cy="1584819"/>
          </a:xfrm>
          <a:prstGeom prst="irregularSeal1">
            <a:avLst/>
          </a:prstGeom>
        </p:spPr>
        <p:style>
          <a:lnRef idx="0">
            <a:schemeClr val="accent1"/>
          </a:lnRef>
          <a:fillRef idx="3">
            <a:schemeClr val="accent1"/>
          </a:fillRef>
          <a:effectRef idx="3">
            <a:schemeClr val="accent1"/>
          </a:effectRef>
          <a:fontRef idx="minor">
            <a:schemeClr val="lt1"/>
          </a:fontRef>
        </p:style>
        <p:txBody>
          <a:bodyPr rtlCol="0" anchor="ctr">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2800" b="1" i="1" dirty="0" smtClean="0">
                <a:ln/>
                <a:solidFill>
                  <a:schemeClr val="accent3"/>
                </a:solidFill>
                <a:latin typeface="Times New Roman" pitchFamily="18" charset="0"/>
                <a:cs typeface="Times New Roman" pitchFamily="18" charset="0"/>
              </a:rPr>
              <a:t>Target</a:t>
            </a:r>
            <a:endParaRPr lang="en-US" sz="2800" b="1" i="1" dirty="0">
              <a:ln/>
              <a:solidFill>
                <a:schemeClr val="accent3"/>
              </a:solidFill>
              <a:latin typeface="Times New Roman" pitchFamily="18" charset="0"/>
              <a:cs typeface="Times New Roman" pitchFamily="18" charset="0"/>
            </a:endParaRPr>
          </a:p>
        </p:txBody>
      </p:sp>
      <p:sp>
        <p:nvSpPr>
          <p:cNvPr id="18" name="TextBox 17"/>
          <p:cNvSpPr txBox="1"/>
          <p:nvPr/>
        </p:nvSpPr>
        <p:spPr>
          <a:xfrm>
            <a:off x="2500298" y="4490687"/>
            <a:ext cx="6000792" cy="523220"/>
          </a:xfrm>
          <a:prstGeom prst="rect">
            <a:avLst/>
          </a:prstGeom>
          <a:no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buFont typeface="Wingdings" pitchFamily="2" charset="2"/>
              <a:buChar char="q"/>
            </a:pPr>
            <a:r>
              <a:rPr lang="en-US" sz="2800" dirty="0" smtClean="0">
                <a:ln/>
                <a:solidFill>
                  <a:srgbClr val="00B050"/>
                </a:solidFill>
              </a:rPr>
              <a:t>  Machine Cycle Time 	: &lt; 0.2 sec</a:t>
            </a:r>
            <a:endParaRPr lang="en-US" sz="2800" b="1" i="1" dirty="0">
              <a:ln/>
              <a:solidFill>
                <a:srgbClr val="00B050"/>
              </a:solidFill>
              <a:effectLst>
                <a:outerShdw blurRad="38100" dist="38100" dir="2700000" algn="tl">
                  <a:srgbClr val="000000">
                    <a:alpha val="43137"/>
                  </a:srgbClr>
                </a:outerShdw>
              </a:effectLst>
            </a:endParaRPr>
          </a:p>
        </p:txBody>
      </p:sp>
      <p:sp>
        <p:nvSpPr>
          <p:cNvPr id="19" name="TextBox 18"/>
          <p:cNvSpPr txBox="1"/>
          <p:nvPr/>
        </p:nvSpPr>
        <p:spPr>
          <a:xfrm>
            <a:off x="2500298" y="4896161"/>
            <a:ext cx="6000792" cy="523220"/>
          </a:xfrm>
          <a:prstGeom prst="rect">
            <a:avLst/>
          </a:prstGeom>
          <a:no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buFont typeface="Wingdings" pitchFamily="2" charset="2"/>
              <a:buChar char="q"/>
            </a:pPr>
            <a:r>
              <a:rPr lang="en-US" sz="2800" dirty="0" smtClean="0">
                <a:ln/>
                <a:solidFill>
                  <a:srgbClr val="00B050"/>
                </a:solidFill>
              </a:rPr>
              <a:t>  6 Machines Ability	: 55 mil</a:t>
            </a:r>
            <a:endParaRPr lang="en-US" sz="2800" b="1" i="1" dirty="0">
              <a:ln/>
              <a:solidFill>
                <a:srgbClr val="00B050"/>
              </a:solidFill>
              <a:effectLst>
                <a:outerShdw blurRad="38100" dist="38100" dir="2700000" algn="tl">
                  <a:srgbClr val="000000">
                    <a:alpha val="43137"/>
                  </a:srgbClr>
                </a:outerShdw>
              </a:effectLst>
            </a:endParaRPr>
          </a:p>
        </p:txBody>
      </p:sp>
      <p:sp>
        <p:nvSpPr>
          <p:cNvPr id="20" name="TextBox 19"/>
          <p:cNvSpPr txBox="1"/>
          <p:nvPr/>
        </p:nvSpPr>
        <p:spPr>
          <a:xfrm>
            <a:off x="2500298" y="5276505"/>
            <a:ext cx="6000792" cy="523220"/>
          </a:xfrm>
          <a:prstGeom prst="rect">
            <a:avLst/>
          </a:prstGeom>
          <a:no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buFont typeface="Wingdings" pitchFamily="2" charset="2"/>
              <a:buChar char="q"/>
            </a:pPr>
            <a:r>
              <a:rPr lang="en-US" sz="2800" dirty="0" smtClean="0">
                <a:ln/>
                <a:solidFill>
                  <a:srgbClr val="00B050"/>
                </a:solidFill>
              </a:rPr>
              <a:t>  Confirming Rate	: 99%</a:t>
            </a:r>
            <a:endParaRPr lang="en-US" sz="2800" b="1" i="1" dirty="0">
              <a:ln/>
              <a:solidFill>
                <a:srgbClr val="00B050"/>
              </a:solidFill>
              <a:effectLst>
                <a:outerShdw blurRad="38100" dist="38100" dir="2700000" algn="tl">
                  <a:srgbClr val="000000">
                    <a:alpha val="43137"/>
                  </a:srgbClr>
                </a:outerShdw>
              </a:effectLst>
            </a:endParaRPr>
          </a:p>
        </p:txBody>
      </p:sp>
      <p:sp>
        <p:nvSpPr>
          <p:cNvPr id="21" name="TextBox 20"/>
          <p:cNvSpPr txBox="1"/>
          <p:nvPr/>
        </p:nvSpPr>
        <p:spPr>
          <a:xfrm>
            <a:off x="2500298" y="5681979"/>
            <a:ext cx="6000792" cy="523220"/>
          </a:xfrm>
          <a:prstGeom prst="rect">
            <a:avLst/>
          </a:prstGeom>
          <a:no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buFont typeface="Wingdings" pitchFamily="2" charset="2"/>
              <a:buChar char="q"/>
            </a:pPr>
            <a:r>
              <a:rPr lang="en-US" sz="2800" dirty="0" smtClean="0">
                <a:ln/>
                <a:solidFill>
                  <a:srgbClr val="00B050"/>
                </a:solidFill>
              </a:rPr>
              <a:t>  Running Rate		: 90%</a:t>
            </a:r>
            <a:endParaRPr lang="en-US" sz="2800" b="1" i="1" dirty="0">
              <a:ln/>
              <a:solidFill>
                <a:srgbClr val="00B050"/>
              </a:solidFill>
              <a:effectLst>
                <a:outerShdw blurRad="38100" dist="38100" dir="2700000" algn="tl">
                  <a:srgbClr val="000000">
                    <a:alpha val="43137"/>
                  </a:srgbClr>
                </a:outerShdw>
              </a:effectLst>
            </a:endParaRPr>
          </a:p>
        </p:txBody>
      </p:sp>
      <p:sp>
        <p:nvSpPr>
          <p:cNvPr id="22" name="TextBox 21"/>
          <p:cNvSpPr txBox="1"/>
          <p:nvPr/>
        </p:nvSpPr>
        <p:spPr>
          <a:xfrm>
            <a:off x="2500298" y="6062323"/>
            <a:ext cx="6643702" cy="523220"/>
          </a:xfrm>
          <a:prstGeom prst="rect">
            <a:avLst/>
          </a:prstGeom>
          <a:no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buFont typeface="Wingdings" pitchFamily="2" charset="2"/>
              <a:buChar char="q"/>
            </a:pPr>
            <a:r>
              <a:rPr lang="en-US" sz="2800" dirty="0" smtClean="0">
                <a:ln/>
                <a:solidFill>
                  <a:srgbClr val="00B050"/>
                </a:solidFill>
              </a:rPr>
              <a:t>  Machine Availability	: 29 days; 21.75 hrs</a:t>
            </a:r>
            <a:endParaRPr lang="en-US" sz="2800" b="1" i="1" dirty="0">
              <a:ln/>
              <a:solidFill>
                <a:srgbClr val="00B050"/>
              </a:solidFill>
              <a:effectLst>
                <a:outerShdw blurRad="38100" dist="38100" dir="2700000" algn="tl">
                  <a:srgbClr val="000000">
                    <a:alpha val="43137"/>
                  </a:srgbClr>
                </a:outerShdw>
              </a:effectLst>
            </a:endParaRPr>
          </a:p>
        </p:txBody>
      </p:sp>
      <p:grpSp>
        <p:nvGrpSpPr>
          <p:cNvPr id="3" name="Group 2"/>
          <p:cNvGrpSpPr/>
          <p:nvPr/>
        </p:nvGrpSpPr>
        <p:grpSpPr>
          <a:xfrm>
            <a:off x="2500298" y="4442403"/>
            <a:ext cx="642942" cy="2094856"/>
            <a:chOff x="2500298" y="4442403"/>
            <a:chExt cx="642942" cy="2094856"/>
          </a:xfrm>
        </p:grpSpPr>
        <p:sp>
          <p:nvSpPr>
            <p:cNvPr id="23" name="TextBox 22"/>
            <p:cNvSpPr txBox="1"/>
            <p:nvPr/>
          </p:nvSpPr>
          <p:spPr>
            <a:xfrm>
              <a:off x="2500298" y="4442403"/>
              <a:ext cx="642942" cy="523220"/>
            </a:xfrm>
            <a:prstGeom prst="rect">
              <a:avLst/>
            </a:prstGeom>
            <a:noFill/>
          </p:spPr>
          <p:txBody>
            <a:bodyPr wrap="square" rtlCol="0">
              <a:spAutoFit/>
            </a:bodyPr>
            <a:lstStyle/>
            <a:p>
              <a:r>
                <a:rPr lang="en-US" sz="2800" b="1" dirty="0" smtClean="0">
                  <a:solidFill>
                    <a:srgbClr val="FFFF00"/>
                  </a:solidFill>
                  <a:latin typeface="Wingdings 2" pitchFamily="18" charset="2"/>
                </a:rPr>
                <a:t>P</a:t>
              </a:r>
              <a:endParaRPr lang="en-US" sz="2800" b="1" dirty="0">
                <a:solidFill>
                  <a:srgbClr val="FFFF00"/>
                </a:solidFill>
                <a:latin typeface="Wingdings 2" pitchFamily="18" charset="2"/>
              </a:endParaRPr>
            </a:p>
          </p:txBody>
        </p:sp>
        <p:sp>
          <p:nvSpPr>
            <p:cNvPr id="24" name="TextBox 23"/>
            <p:cNvSpPr txBox="1"/>
            <p:nvPr/>
          </p:nvSpPr>
          <p:spPr>
            <a:xfrm>
              <a:off x="2500298" y="4871031"/>
              <a:ext cx="642942" cy="523220"/>
            </a:xfrm>
            <a:prstGeom prst="rect">
              <a:avLst/>
            </a:prstGeom>
            <a:noFill/>
          </p:spPr>
          <p:txBody>
            <a:bodyPr wrap="square" rtlCol="0">
              <a:spAutoFit/>
            </a:bodyPr>
            <a:lstStyle/>
            <a:p>
              <a:r>
                <a:rPr lang="en-US" sz="2800" b="1" dirty="0" smtClean="0">
                  <a:solidFill>
                    <a:srgbClr val="FFFF00"/>
                  </a:solidFill>
                  <a:latin typeface="Wingdings 2" pitchFamily="18" charset="2"/>
                </a:rPr>
                <a:t>P</a:t>
              </a:r>
              <a:endParaRPr lang="en-US" sz="2800" b="1" dirty="0">
                <a:solidFill>
                  <a:srgbClr val="FFFF00"/>
                </a:solidFill>
                <a:latin typeface="Wingdings 2" pitchFamily="18" charset="2"/>
              </a:endParaRPr>
            </a:p>
          </p:txBody>
        </p:sp>
        <p:sp>
          <p:nvSpPr>
            <p:cNvPr id="25" name="TextBox 24"/>
            <p:cNvSpPr txBox="1"/>
            <p:nvPr/>
          </p:nvSpPr>
          <p:spPr>
            <a:xfrm>
              <a:off x="2500298" y="5228221"/>
              <a:ext cx="642942" cy="523220"/>
            </a:xfrm>
            <a:prstGeom prst="rect">
              <a:avLst/>
            </a:prstGeom>
            <a:noFill/>
          </p:spPr>
          <p:txBody>
            <a:bodyPr wrap="square" rtlCol="0">
              <a:spAutoFit/>
            </a:bodyPr>
            <a:lstStyle/>
            <a:p>
              <a:r>
                <a:rPr lang="en-US" sz="2800" b="1" dirty="0" smtClean="0">
                  <a:solidFill>
                    <a:srgbClr val="FFFF00"/>
                  </a:solidFill>
                  <a:latin typeface="Wingdings 2" pitchFamily="18" charset="2"/>
                </a:rPr>
                <a:t>P</a:t>
              </a:r>
              <a:endParaRPr lang="en-US" sz="2800" b="1" dirty="0">
                <a:solidFill>
                  <a:srgbClr val="FFFF00"/>
                </a:solidFill>
                <a:latin typeface="Wingdings 2" pitchFamily="18" charset="2"/>
              </a:endParaRPr>
            </a:p>
          </p:txBody>
        </p:sp>
        <p:sp>
          <p:nvSpPr>
            <p:cNvPr id="26" name="TextBox 25"/>
            <p:cNvSpPr txBox="1"/>
            <p:nvPr/>
          </p:nvSpPr>
          <p:spPr>
            <a:xfrm>
              <a:off x="2500298" y="5633695"/>
              <a:ext cx="642942" cy="523220"/>
            </a:xfrm>
            <a:prstGeom prst="rect">
              <a:avLst/>
            </a:prstGeom>
            <a:noFill/>
          </p:spPr>
          <p:txBody>
            <a:bodyPr wrap="square" rtlCol="0">
              <a:spAutoFit/>
            </a:bodyPr>
            <a:lstStyle/>
            <a:p>
              <a:r>
                <a:rPr lang="en-US" sz="2800" b="1" dirty="0" smtClean="0">
                  <a:solidFill>
                    <a:srgbClr val="FFFF00"/>
                  </a:solidFill>
                  <a:latin typeface="Wingdings 2" pitchFamily="18" charset="2"/>
                </a:rPr>
                <a:t>P</a:t>
              </a:r>
              <a:endParaRPr lang="en-US" sz="2800" b="1" dirty="0">
                <a:solidFill>
                  <a:srgbClr val="FFFF00"/>
                </a:solidFill>
                <a:latin typeface="Wingdings 2" pitchFamily="18" charset="2"/>
              </a:endParaRPr>
            </a:p>
          </p:txBody>
        </p:sp>
        <p:sp>
          <p:nvSpPr>
            <p:cNvPr id="27" name="TextBox 26"/>
            <p:cNvSpPr txBox="1"/>
            <p:nvPr/>
          </p:nvSpPr>
          <p:spPr>
            <a:xfrm>
              <a:off x="2500298" y="6014039"/>
              <a:ext cx="642942" cy="523220"/>
            </a:xfrm>
            <a:prstGeom prst="rect">
              <a:avLst/>
            </a:prstGeom>
            <a:noFill/>
          </p:spPr>
          <p:txBody>
            <a:bodyPr wrap="square" rtlCol="0">
              <a:spAutoFit/>
            </a:bodyPr>
            <a:lstStyle/>
            <a:p>
              <a:r>
                <a:rPr lang="en-US" sz="2800" b="1" dirty="0" smtClean="0">
                  <a:solidFill>
                    <a:srgbClr val="FFFF00"/>
                  </a:solidFill>
                  <a:latin typeface="Wingdings 2" pitchFamily="18" charset="2"/>
                </a:rPr>
                <a:t>P</a:t>
              </a:r>
              <a:endParaRPr lang="en-US" sz="2800" b="1" dirty="0">
                <a:solidFill>
                  <a:srgbClr val="FFFF00"/>
                </a:solidFill>
                <a:latin typeface="Wingdings 2" pitchFamily="18" charset="2"/>
              </a:endParaRPr>
            </a:p>
          </p:txBody>
        </p:sp>
      </p:gr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53" presetClass="entr" presetSubtype="52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anim calcmode="lin" valueType="num">
                                      <p:cBhvr>
                                        <p:cTn id="17" dur="500" fill="hold"/>
                                        <p:tgtEl>
                                          <p:spTgt spid="10"/>
                                        </p:tgtEl>
                                        <p:attrNameLst>
                                          <p:attrName>ppt_x</p:attrName>
                                        </p:attrNameLst>
                                      </p:cBhvr>
                                      <p:tavLst>
                                        <p:tav tm="0">
                                          <p:val>
                                            <p:fltVal val="0.5"/>
                                          </p:val>
                                        </p:tav>
                                        <p:tav tm="100000">
                                          <p:val>
                                            <p:strVal val="#ppt_x"/>
                                          </p:val>
                                        </p:tav>
                                      </p:tavLst>
                                    </p:anim>
                                    <p:anim calcmode="lin" valueType="num">
                                      <p:cBhvr>
                                        <p:cTn id="18" dur="500" fill="hold"/>
                                        <p:tgtEl>
                                          <p:spTgt spid="10"/>
                                        </p:tgtEl>
                                        <p:attrNameLst>
                                          <p:attrName>ppt_y</p:attrName>
                                        </p:attrNameLst>
                                      </p:cBhvr>
                                      <p:tavLst>
                                        <p:tav tm="0">
                                          <p:val>
                                            <p:fltVal val="0.5"/>
                                          </p:val>
                                        </p:tav>
                                        <p:tav tm="100000">
                                          <p:val>
                                            <p:strVal val="#ppt_y"/>
                                          </p:val>
                                        </p:tav>
                                      </p:tavLst>
                                    </p:anim>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528"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anim calcmode="lin" valueType="num">
                                      <p:cBhvr>
                                        <p:cTn id="34" dur="500" fill="hold"/>
                                        <p:tgtEl>
                                          <p:spTgt spid="13"/>
                                        </p:tgtEl>
                                        <p:attrNameLst>
                                          <p:attrName>ppt_x</p:attrName>
                                        </p:attrNameLst>
                                      </p:cBhvr>
                                      <p:tavLst>
                                        <p:tav tm="0">
                                          <p:val>
                                            <p:fltVal val="0.5"/>
                                          </p:val>
                                        </p:tav>
                                        <p:tav tm="100000">
                                          <p:val>
                                            <p:strVal val="#ppt_x"/>
                                          </p:val>
                                        </p:tav>
                                      </p:tavLst>
                                    </p:anim>
                                    <p:anim calcmode="lin" valueType="num">
                                      <p:cBhvr>
                                        <p:cTn id="35" dur="500" fill="hold"/>
                                        <p:tgtEl>
                                          <p:spTgt spid="13"/>
                                        </p:tgtEl>
                                        <p:attrNameLst>
                                          <p:attrName>ppt_y</p:attrName>
                                        </p:attrNameLst>
                                      </p:cBhvr>
                                      <p:tavLst>
                                        <p:tav tm="0">
                                          <p:val>
                                            <p:fltVal val="0.5"/>
                                          </p:val>
                                        </p:tav>
                                        <p:tav tm="100000">
                                          <p:val>
                                            <p:strVal val="#ppt_y"/>
                                          </p:val>
                                        </p:tav>
                                      </p:tavLst>
                                    </p:anim>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1000"/>
                            </p:stCondLst>
                            <p:childTnLst>
                              <p:par>
                                <p:cTn id="41" presetID="22" presetClass="entr" presetSubtype="8"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par>
                          <p:cTn id="44" fill="hold">
                            <p:stCondLst>
                              <p:cond delay="1500"/>
                            </p:stCondLst>
                            <p:childTnLst>
                              <p:par>
                                <p:cTn id="45" presetID="22" presetClass="entr" presetSubtype="8"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52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p:cTn id="52" dur="500" fill="hold"/>
                                        <p:tgtEl>
                                          <p:spTgt spid="17"/>
                                        </p:tgtEl>
                                        <p:attrNameLst>
                                          <p:attrName>ppt_w</p:attrName>
                                        </p:attrNameLst>
                                      </p:cBhvr>
                                      <p:tavLst>
                                        <p:tav tm="0">
                                          <p:val>
                                            <p:fltVal val="0"/>
                                          </p:val>
                                        </p:tav>
                                        <p:tav tm="100000">
                                          <p:val>
                                            <p:strVal val="#ppt_w"/>
                                          </p:val>
                                        </p:tav>
                                      </p:tavLst>
                                    </p:anim>
                                    <p:anim calcmode="lin" valueType="num">
                                      <p:cBhvr>
                                        <p:cTn id="53" dur="500" fill="hold"/>
                                        <p:tgtEl>
                                          <p:spTgt spid="17"/>
                                        </p:tgtEl>
                                        <p:attrNameLst>
                                          <p:attrName>ppt_h</p:attrName>
                                        </p:attrNameLst>
                                      </p:cBhvr>
                                      <p:tavLst>
                                        <p:tav tm="0">
                                          <p:val>
                                            <p:fltVal val="0"/>
                                          </p:val>
                                        </p:tav>
                                        <p:tav tm="100000">
                                          <p:val>
                                            <p:strVal val="#ppt_h"/>
                                          </p:val>
                                        </p:tav>
                                      </p:tavLst>
                                    </p:anim>
                                    <p:animEffect transition="in" filter="fade">
                                      <p:cBhvr>
                                        <p:cTn id="54" dur="500"/>
                                        <p:tgtEl>
                                          <p:spTgt spid="17"/>
                                        </p:tgtEl>
                                      </p:cBhvr>
                                    </p:animEffect>
                                    <p:anim calcmode="lin" valueType="num">
                                      <p:cBhvr>
                                        <p:cTn id="55" dur="500" fill="hold"/>
                                        <p:tgtEl>
                                          <p:spTgt spid="17"/>
                                        </p:tgtEl>
                                        <p:attrNameLst>
                                          <p:attrName>ppt_x</p:attrName>
                                        </p:attrNameLst>
                                      </p:cBhvr>
                                      <p:tavLst>
                                        <p:tav tm="0">
                                          <p:val>
                                            <p:fltVal val="0.5"/>
                                          </p:val>
                                        </p:tav>
                                        <p:tav tm="100000">
                                          <p:val>
                                            <p:strVal val="#ppt_x"/>
                                          </p:val>
                                        </p:tav>
                                      </p:tavLst>
                                    </p:anim>
                                    <p:anim calcmode="lin" valueType="num">
                                      <p:cBhvr>
                                        <p:cTn id="56" dur="500" fill="hold"/>
                                        <p:tgtEl>
                                          <p:spTgt spid="17"/>
                                        </p:tgtEl>
                                        <p:attrNameLst>
                                          <p:attrName>ppt_y</p:attrName>
                                        </p:attrNameLst>
                                      </p:cBhvr>
                                      <p:tavLst>
                                        <p:tav tm="0">
                                          <p:val>
                                            <p:fltVal val="0.5"/>
                                          </p:val>
                                        </p:tav>
                                        <p:tav tm="100000">
                                          <p:val>
                                            <p:strVal val="#ppt_y"/>
                                          </p:val>
                                        </p:tav>
                                      </p:tavLst>
                                    </p:anim>
                                  </p:childTnLst>
                                </p:cTn>
                              </p:par>
                            </p:childTnLst>
                          </p:cTn>
                        </p:par>
                        <p:par>
                          <p:cTn id="57" fill="hold">
                            <p:stCondLst>
                              <p:cond delay="500"/>
                            </p:stCondLst>
                            <p:childTnLst>
                              <p:par>
                                <p:cTn id="58" presetID="22" presetClass="entr" presetSubtype="8"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500"/>
                                        <p:tgtEl>
                                          <p:spTgt spid="18"/>
                                        </p:tgtEl>
                                      </p:cBhvr>
                                    </p:animEffect>
                                  </p:childTnLst>
                                </p:cTn>
                              </p:par>
                            </p:childTnLst>
                          </p:cTn>
                        </p:par>
                        <p:par>
                          <p:cTn id="61" fill="hold">
                            <p:stCondLst>
                              <p:cond delay="1000"/>
                            </p:stCondLst>
                            <p:childTnLst>
                              <p:par>
                                <p:cTn id="62" presetID="22" presetClass="entr" presetSubtype="8" fill="hold" grpId="0" nodeType="after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left)">
                                      <p:cBhvr>
                                        <p:cTn id="64" dur="500"/>
                                        <p:tgtEl>
                                          <p:spTgt spid="19"/>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left)">
                                      <p:cBhvr>
                                        <p:cTn id="68" dur="500"/>
                                        <p:tgtEl>
                                          <p:spTgt spid="20"/>
                                        </p:tgtEl>
                                      </p:cBhvr>
                                    </p:animEffect>
                                  </p:childTnLst>
                                </p:cTn>
                              </p:par>
                            </p:childTnLst>
                          </p:cTn>
                        </p:par>
                        <p:par>
                          <p:cTn id="69" fill="hold">
                            <p:stCondLst>
                              <p:cond delay="2000"/>
                            </p:stCondLst>
                            <p:childTnLst>
                              <p:par>
                                <p:cTn id="70" presetID="22" presetClass="entr" presetSubtype="8" fill="hold" grpId="0" nodeType="after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left)">
                                      <p:cBhvr>
                                        <p:cTn id="72" dur="500"/>
                                        <p:tgtEl>
                                          <p:spTgt spid="21"/>
                                        </p:tgtEl>
                                      </p:cBhvr>
                                    </p:animEffect>
                                  </p:childTnLst>
                                </p:cTn>
                              </p:par>
                            </p:childTnLst>
                          </p:cTn>
                        </p:par>
                        <p:par>
                          <p:cTn id="73" fill="hold">
                            <p:stCondLst>
                              <p:cond delay="2500"/>
                            </p:stCondLst>
                            <p:childTnLst>
                              <p:par>
                                <p:cTn id="74" presetID="22" presetClass="entr" presetSubtype="8" fill="hold" grpId="0" nodeType="after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wipe(left)">
                                      <p:cBhvr>
                                        <p:cTn id="76" dur="500"/>
                                        <p:tgtEl>
                                          <p:spTgt spid="2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animBg="1"/>
      <p:bldP spid="18" grpId="0"/>
      <p:bldP spid="19" grpId="0"/>
      <p:bldP spid="20" grpId="0"/>
      <p:bldP spid="21"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www.jpg"/>
          <p:cNvPicPr>
            <a:picLocks noChangeAspect="1"/>
          </p:cNvPicPr>
          <p:nvPr/>
        </p:nvPicPr>
        <p:blipFill>
          <a:blip r:embed="rId2" cstate="print">
            <a:duotone>
              <a:prstClr val="black"/>
              <a:schemeClr val="accent5">
                <a:tint val="45000"/>
                <a:satMod val="400000"/>
              </a:schemeClr>
            </a:duotone>
          </a:blip>
          <a:stretch>
            <a:fillRect/>
          </a:stretch>
        </p:blipFill>
        <p:spPr>
          <a:xfrm>
            <a:off x="-642974" y="1494136"/>
            <a:ext cx="8001056" cy="5904112"/>
          </a:xfrm>
          <a:prstGeom prst="rect">
            <a:avLst/>
          </a:prstGeom>
          <a:effectLst>
            <a:softEdge rad="635000"/>
          </a:effectLst>
        </p:spPr>
      </p:pic>
      <p:sp>
        <p:nvSpPr>
          <p:cNvPr id="4" name="Title 1"/>
          <p:cNvSpPr>
            <a:spLocks noGrp="1"/>
          </p:cNvSpPr>
          <p:nvPr>
            <p:ph type="title"/>
          </p:nvPr>
        </p:nvSpPr>
        <p:spPr>
          <a:xfrm>
            <a:off x="71406" y="104772"/>
            <a:ext cx="8186766" cy="609584"/>
          </a:xfrm>
        </p:spPr>
        <p:txBody>
          <a:bodyPr>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4400" b="1" i="1" dirty="0" smtClean="0">
                <a:ln/>
                <a:solidFill>
                  <a:schemeClr val="accent3"/>
                </a:solidFill>
                <a:effectLst/>
                <a:latin typeface="Times New Roman" pitchFamily="18" charset="0"/>
                <a:cs typeface="Times New Roman" pitchFamily="18" charset="0"/>
              </a:rPr>
              <a:t>Recap – Critical OAI Items</a:t>
            </a:r>
            <a:endParaRPr lang="en-US" sz="4400" b="1" i="1" dirty="0">
              <a:ln/>
              <a:solidFill>
                <a:schemeClr val="accent3"/>
              </a:solidFill>
              <a:effectLst/>
              <a:latin typeface="Times New Roman" pitchFamily="18" charset="0"/>
              <a:cs typeface="Times New Roman" pitchFamily="18" charset="0"/>
            </a:endParaRPr>
          </a:p>
        </p:txBody>
      </p:sp>
      <p:sp>
        <p:nvSpPr>
          <p:cNvPr id="6" name="TextBox 5"/>
          <p:cNvSpPr txBox="1"/>
          <p:nvPr/>
        </p:nvSpPr>
        <p:spPr>
          <a:xfrm>
            <a:off x="214282" y="1556792"/>
            <a:ext cx="3357586" cy="646331"/>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buFont typeface="Wingdings" pitchFamily="2" charset="2"/>
              <a:buChar char="q"/>
            </a:pP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CL Mixing</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8" name="TextBox 7"/>
          <p:cNvSpPr txBox="1"/>
          <p:nvPr/>
        </p:nvSpPr>
        <p:spPr>
          <a:xfrm>
            <a:off x="214282" y="2802619"/>
            <a:ext cx="6715172" cy="646331"/>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buFont typeface="Wingdings" pitchFamily="2" charset="2"/>
              <a:buChar char="q"/>
            </a:pP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Marking Shift</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TextBox 8"/>
          <p:cNvSpPr txBox="1"/>
          <p:nvPr/>
        </p:nvSpPr>
        <p:spPr>
          <a:xfrm>
            <a:off x="214282" y="3446701"/>
            <a:ext cx="6715172" cy="646331"/>
          </a:xfrm>
          <a:prstGeom prst="rect">
            <a:avLst/>
          </a:prstGeom>
          <a:no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buFont typeface="Wingdings" pitchFamily="2" charset="2"/>
              <a:buChar char="q"/>
            </a:pPr>
            <a:r>
              <a:rPr lang="en-US" sz="3600" b="1" dirty="0" smtClean="0">
                <a:ln/>
                <a:solidFill>
                  <a:schemeClr val="accent3"/>
                </a:solidFill>
              </a:rPr>
              <a:t> Wrong Direction</a:t>
            </a:r>
            <a:endParaRPr lang="en-US" sz="3600" b="1" dirty="0">
              <a:ln/>
              <a:solidFill>
                <a:schemeClr val="accent3"/>
              </a:solidFill>
            </a:endParaRPr>
          </a:p>
        </p:txBody>
      </p:sp>
      <p:sp>
        <p:nvSpPr>
          <p:cNvPr id="12" name="TextBox 11"/>
          <p:cNvSpPr txBox="1"/>
          <p:nvPr/>
        </p:nvSpPr>
        <p:spPr>
          <a:xfrm>
            <a:off x="214282" y="5378947"/>
            <a:ext cx="5572164" cy="646331"/>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buFont typeface="Wingdings" pitchFamily="2" charset="2"/>
              <a:buChar char="q"/>
            </a:pP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Double Marking</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3" name="TextBox 12"/>
          <p:cNvSpPr txBox="1"/>
          <p:nvPr/>
        </p:nvSpPr>
        <p:spPr>
          <a:xfrm>
            <a:off x="214282" y="5949280"/>
            <a:ext cx="5572164" cy="646331"/>
          </a:xfrm>
          <a:prstGeom prst="rect">
            <a:avLst/>
          </a:prstGeom>
          <a:no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buFont typeface="Wingdings" pitchFamily="2" charset="2"/>
              <a:buChar char="q"/>
            </a:pPr>
            <a:r>
              <a:rPr lang="en-US" sz="3600" b="1" dirty="0" smtClean="0">
                <a:ln/>
                <a:solidFill>
                  <a:schemeClr val="accent3"/>
                </a:solidFill>
              </a:rPr>
              <a:t> Sealing Inspection</a:t>
            </a:r>
            <a:endParaRPr lang="en-US" sz="3600" b="1" dirty="0">
              <a:ln/>
              <a:solidFill>
                <a:schemeClr val="accent3"/>
              </a:solidFill>
            </a:endParaRPr>
          </a:p>
        </p:txBody>
      </p:sp>
      <p:sp>
        <p:nvSpPr>
          <p:cNvPr id="7" name="TextBox 6"/>
          <p:cNvSpPr txBox="1"/>
          <p:nvPr/>
        </p:nvSpPr>
        <p:spPr>
          <a:xfrm>
            <a:off x="214282" y="980342"/>
            <a:ext cx="8929718" cy="646331"/>
          </a:xfrm>
          <a:prstGeom prst="rect">
            <a:avLst/>
          </a:prstGeom>
          <a:no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buFont typeface="Wingdings" pitchFamily="2" charset="2"/>
              <a:buChar char="q"/>
            </a:pPr>
            <a:r>
              <a:rPr lang="en-US" sz="3600" b="1" dirty="0" smtClean="0">
                <a:ln/>
                <a:solidFill>
                  <a:schemeClr val="accent3"/>
                </a:solidFill>
              </a:rPr>
              <a:t> Frequency Mixing</a:t>
            </a:r>
            <a:endParaRPr lang="en-US" sz="3600" b="1" dirty="0">
              <a:ln/>
              <a:solidFill>
                <a:schemeClr val="accent3"/>
              </a:solidFill>
            </a:endParaRPr>
          </a:p>
        </p:txBody>
      </p:sp>
      <p:grpSp>
        <p:nvGrpSpPr>
          <p:cNvPr id="17" name="Group 16"/>
          <p:cNvGrpSpPr/>
          <p:nvPr/>
        </p:nvGrpSpPr>
        <p:grpSpPr>
          <a:xfrm>
            <a:off x="3428992" y="1000108"/>
            <a:ext cx="5468069" cy="5720535"/>
            <a:chOff x="3428992" y="1000108"/>
            <a:chExt cx="5468069" cy="5720535"/>
          </a:xfrm>
        </p:grpSpPr>
        <p:pic>
          <p:nvPicPr>
            <p:cNvPr id="25" name="Picture 24" descr="2011-10-01_08-40-23-7380.jpg"/>
            <p:cNvPicPr>
              <a:picLocks noChangeAspect="1"/>
            </p:cNvPicPr>
            <p:nvPr/>
          </p:nvPicPr>
          <p:blipFill>
            <a:blip r:embed="rId3" cstate="print"/>
            <a:srcRect l="19531" t="15625" r="23047" b="21875"/>
            <a:stretch>
              <a:fillRect/>
            </a:stretch>
          </p:blipFill>
          <p:spPr>
            <a:xfrm>
              <a:off x="6143637" y="1000108"/>
              <a:ext cx="1137651" cy="928695"/>
            </a:xfrm>
            <a:prstGeom prst="rect">
              <a:avLst/>
            </a:prstGeom>
            <a:ln>
              <a:noFill/>
            </a:ln>
            <a:effectLst>
              <a:outerShdw blurRad="292100" dist="139700" dir="2700000" algn="tl" rotWithShape="0">
                <a:srgbClr val="333333">
                  <a:alpha val="65000"/>
                </a:srgbClr>
              </a:outerShdw>
            </a:effectLst>
          </p:spPr>
        </p:pic>
        <p:pic>
          <p:nvPicPr>
            <p:cNvPr id="26" name="Picture 25" descr="2011-10-12_18-42-58-8700.jpg"/>
            <p:cNvPicPr>
              <a:picLocks noChangeAspect="1"/>
            </p:cNvPicPr>
            <p:nvPr/>
          </p:nvPicPr>
          <p:blipFill>
            <a:blip r:embed="rId4" cstate="print"/>
            <a:srcRect l="19531" t="26563" r="30664" b="20312"/>
            <a:stretch>
              <a:fillRect/>
            </a:stretch>
          </p:blipFill>
          <p:spPr>
            <a:xfrm>
              <a:off x="6643703" y="1357298"/>
              <a:ext cx="1303744" cy="1042995"/>
            </a:xfrm>
            <a:prstGeom prst="rect">
              <a:avLst/>
            </a:prstGeom>
            <a:ln>
              <a:noFill/>
            </a:ln>
            <a:effectLst>
              <a:outerShdw blurRad="292100" dist="139700" dir="2700000" algn="tl" rotWithShape="0">
                <a:srgbClr val="333333">
                  <a:alpha val="65000"/>
                </a:srgbClr>
              </a:outerShdw>
            </a:effectLst>
          </p:spPr>
        </p:pic>
        <p:pic>
          <p:nvPicPr>
            <p:cNvPr id="27" name="Picture 26" descr="2011-10-13_00-38-17-3960.jpg"/>
            <p:cNvPicPr>
              <a:picLocks noChangeAspect="1"/>
            </p:cNvPicPr>
            <p:nvPr/>
          </p:nvPicPr>
          <p:blipFill>
            <a:blip r:embed="rId5" cstate="print"/>
            <a:srcRect l="20703" t="25000" r="32422" b="23437"/>
            <a:stretch>
              <a:fillRect/>
            </a:stretch>
          </p:blipFill>
          <p:spPr>
            <a:xfrm>
              <a:off x="7143768" y="1785926"/>
              <a:ext cx="1731831" cy="1428760"/>
            </a:xfrm>
            <a:prstGeom prst="rect">
              <a:avLst/>
            </a:prstGeom>
            <a:ln>
              <a:noFill/>
            </a:ln>
            <a:effectLst>
              <a:outerShdw blurRad="292100" dist="139700" dir="2700000" algn="tl" rotWithShape="0">
                <a:srgbClr val="333333">
                  <a:alpha val="65000"/>
                </a:srgbClr>
              </a:outerShdw>
            </a:effectLst>
          </p:spPr>
        </p:pic>
        <p:pic>
          <p:nvPicPr>
            <p:cNvPr id="28" name="Picture 27" descr="2011-10-07_01-41-29-2370.jpg"/>
            <p:cNvPicPr>
              <a:picLocks noChangeAspect="1"/>
            </p:cNvPicPr>
            <p:nvPr/>
          </p:nvPicPr>
          <p:blipFill>
            <a:blip r:embed="rId6" cstate="print"/>
            <a:srcRect l="12500" t="10937" r="14844" b="15625"/>
            <a:stretch>
              <a:fillRect/>
            </a:stretch>
          </p:blipFill>
          <p:spPr>
            <a:xfrm>
              <a:off x="3857621" y="1676464"/>
              <a:ext cx="1928825" cy="1462173"/>
            </a:xfrm>
            <a:prstGeom prst="rect">
              <a:avLst/>
            </a:prstGeom>
          </p:spPr>
        </p:pic>
        <p:pic>
          <p:nvPicPr>
            <p:cNvPr id="30" name="Picture 29" descr="2011-10-12_19-44-02-0070.jpg"/>
            <p:cNvPicPr>
              <a:picLocks noChangeAspect="1"/>
            </p:cNvPicPr>
            <p:nvPr/>
          </p:nvPicPr>
          <p:blipFill>
            <a:blip r:embed="rId7" cstate="print"/>
            <a:srcRect l="19531" t="28125" r="25390" b="17187"/>
            <a:stretch>
              <a:fillRect/>
            </a:stretch>
          </p:blipFill>
          <p:spPr>
            <a:xfrm>
              <a:off x="6786578" y="4572008"/>
              <a:ext cx="2110483" cy="1571636"/>
            </a:xfrm>
            <a:prstGeom prst="rect">
              <a:avLst/>
            </a:prstGeom>
          </p:spPr>
        </p:pic>
        <p:pic>
          <p:nvPicPr>
            <p:cNvPr id="31" name="Picture 30" descr="2011-10-14_10-50-52-8630.jpg"/>
            <p:cNvPicPr>
              <a:picLocks noChangeAspect="1"/>
            </p:cNvPicPr>
            <p:nvPr/>
          </p:nvPicPr>
          <p:blipFill>
            <a:blip r:embed="rId8" cstate="print"/>
            <a:srcRect l="21875" t="20312" r="27734" b="17187"/>
            <a:stretch>
              <a:fillRect/>
            </a:stretch>
          </p:blipFill>
          <p:spPr>
            <a:xfrm>
              <a:off x="6143636" y="2571744"/>
              <a:ext cx="1357322" cy="1262625"/>
            </a:xfrm>
            <a:prstGeom prst="rect">
              <a:avLst/>
            </a:prstGeom>
          </p:spPr>
        </p:pic>
        <p:pic>
          <p:nvPicPr>
            <p:cNvPr id="32" name="Picture 31" descr="2011-10-01_02-44-50-5770.jpg"/>
            <p:cNvPicPr>
              <a:picLocks noChangeAspect="1"/>
            </p:cNvPicPr>
            <p:nvPr/>
          </p:nvPicPr>
          <p:blipFill>
            <a:blip r:embed="rId9" cstate="print"/>
            <a:srcRect l="20703" t="20312" r="28906" b="15625"/>
            <a:stretch>
              <a:fillRect/>
            </a:stretch>
          </p:blipFill>
          <p:spPr>
            <a:xfrm>
              <a:off x="5143504" y="3000372"/>
              <a:ext cx="1348610" cy="1285884"/>
            </a:xfrm>
            <a:prstGeom prst="rect">
              <a:avLst/>
            </a:prstGeom>
          </p:spPr>
        </p:pic>
        <p:pic>
          <p:nvPicPr>
            <p:cNvPr id="29" name="Picture 28" descr="2011-10-12_09-25-44-6760.jpg"/>
            <p:cNvPicPr>
              <a:picLocks noChangeAspect="1"/>
            </p:cNvPicPr>
            <p:nvPr/>
          </p:nvPicPr>
          <p:blipFill>
            <a:blip r:embed="rId10" cstate="print"/>
            <a:srcRect l="17187" t="21875" r="21875" b="15625"/>
            <a:stretch>
              <a:fillRect/>
            </a:stretch>
          </p:blipFill>
          <p:spPr>
            <a:xfrm>
              <a:off x="5643570" y="5072074"/>
              <a:ext cx="2143140" cy="1648569"/>
            </a:xfrm>
            <a:prstGeom prst="rect">
              <a:avLst/>
            </a:prstGeom>
          </p:spPr>
        </p:pic>
        <p:pic>
          <p:nvPicPr>
            <p:cNvPr id="33" name="Picture 32" descr="2011-12-02_15-05-13-768.bmp"/>
            <p:cNvPicPr>
              <a:picLocks noChangeAspect="1"/>
            </p:cNvPicPr>
            <p:nvPr/>
          </p:nvPicPr>
          <p:blipFill>
            <a:blip r:embed="rId11" cstate="print"/>
            <a:srcRect l="17187" t="32292" r="42969" b="27083"/>
            <a:stretch>
              <a:fillRect/>
            </a:stretch>
          </p:blipFill>
          <p:spPr>
            <a:xfrm>
              <a:off x="3428992" y="3929066"/>
              <a:ext cx="1978283" cy="1512805"/>
            </a:xfrm>
            <a:prstGeom prst="rect">
              <a:avLst/>
            </a:prstGeom>
          </p:spPr>
        </p:pic>
        <p:pic>
          <p:nvPicPr>
            <p:cNvPr id="44" name="Picture 43" descr="2011-12-02_15-05-44-533.bmp"/>
            <p:cNvPicPr>
              <a:picLocks noChangeAspect="1"/>
            </p:cNvPicPr>
            <p:nvPr/>
          </p:nvPicPr>
          <p:blipFill>
            <a:blip r:embed="rId12" cstate="print"/>
            <a:srcRect l="16406" t="31250" r="44531" b="27083"/>
            <a:stretch>
              <a:fillRect/>
            </a:stretch>
          </p:blipFill>
          <p:spPr>
            <a:xfrm>
              <a:off x="7215206" y="3286124"/>
              <a:ext cx="1428760" cy="1143008"/>
            </a:xfrm>
            <a:prstGeom prst="rect">
              <a:avLst/>
            </a:prstGeom>
          </p:spPr>
        </p:pic>
        <p:pic>
          <p:nvPicPr>
            <p:cNvPr id="45" name="Picture 44" descr="2011-12-02_15-04-56-596.bmp"/>
            <p:cNvPicPr>
              <a:picLocks noChangeAspect="1"/>
            </p:cNvPicPr>
            <p:nvPr/>
          </p:nvPicPr>
          <p:blipFill>
            <a:blip r:embed="rId13" cstate="print"/>
            <a:srcRect l="19531" t="35416" r="46875" b="27083"/>
            <a:stretch>
              <a:fillRect/>
            </a:stretch>
          </p:blipFill>
          <p:spPr>
            <a:xfrm>
              <a:off x="5786446" y="3929066"/>
              <a:ext cx="1164836" cy="975212"/>
            </a:xfrm>
            <a:prstGeom prst="rect">
              <a:avLst/>
            </a:prstGeom>
          </p:spPr>
        </p:pic>
      </p:grpSp>
      <p:sp>
        <p:nvSpPr>
          <p:cNvPr id="10" name="TextBox 9"/>
          <p:cNvSpPr txBox="1"/>
          <p:nvPr/>
        </p:nvSpPr>
        <p:spPr>
          <a:xfrm>
            <a:off x="233092" y="4090783"/>
            <a:ext cx="6715172" cy="646331"/>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buFont typeface="Wingdings" pitchFamily="2" charset="2"/>
              <a:buChar char="q"/>
            </a:pP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Inverse Direction</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TextBox 4"/>
          <p:cNvSpPr txBox="1"/>
          <p:nvPr/>
        </p:nvSpPr>
        <p:spPr>
          <a:xfrm>
            <a:off x="214282" y="2206605"/>
            <a:ext cx="4789766" cy="646331"/>
          </a:xfrm>
          <a:prstGeom prst="rect">
            <a:avLst/>
          </a:prstGeom>
          <a:no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buFont typeface="Wingdings" pitchFamily="2" charset="2"/>
              <a:buChar char="q"/>
            </a:pPr>
            <a:r>
              <a:rPr lang="en-US" sz="3600" b="1" dirty="0" smtClean="0">
                <a:ln/>
                <a:solidFill>
                  <a:schemeClr val="accent3"/>
                </a:solidFill>
              </a:rPr>
              <a:t> Mixing Week Code</a:t>
            </a:r>
            <a:endParaRPr lang="en-US" sz="3600" b="1" dirty="0">
              <a:ln/>
              <a:solidFill>
                <a:schemeClr val="accent3"/>
              </a:solidFill>
            </a:endParaRPr>
          </a:p>
        </p:txBody>
      </p:sp>
      <p:grpSp>
        <p:nvGrpSpPr>
          <p:cNvPr id="3" name="Group 2"/>
          <p:cNvGrpSpPr/>
          <p:nvPr/>
        </p:nvGrpSpPr>
        <p:grpSpPr>
          <a:xfrm>
            <a:off x="214282" y="857232"/>
            <a:ext cx="642942" cy="3939920"/>
            <a:chOff x="214282" y="857232"/>
            <a:chExt cx="642942" cy="3939920"/>
          </a:xfrm>
        </p:grpSpPr>
        <p:sp>
          <p:nvSpPr>
            <p:cNvPr id="34" name="TextBox 33"/>
            <p:cNvSpPr txBox="1"/>
            <p:nvPr/>
          </p:nvSpPr>
          <p:spPr>
            <a:xfrm>
              <a:off x="214282" y="1445875"/>
              <a:ext cx="642942" cy="830997"/>
            </a:xfrm>
            <a:prstGeom prst="rect">
              <a:avLst/>
            </a:prstGeom>
            <a:noFill/>
          </p:spPr>
          <p:txBody>
            <a:bodyPr wrap="square" rtlCol="0">
              <a:spAutoFit/>
            </a:bodyPr>
            <a:lstStyle/>
            <a:p>
              <a:r>
                <a:rPr lang="en-US" sz="4800" b="1" dirty="0" smtClean="0">
                  <a:solidFill>
                    <a:srgbClr val="00FF00"/>
                  </a:solidFill>
                  <a:latin typeface="Wingdings 2" pitchFamily="18" charset="2"/>
                </a:rPr>
                <a:t>P</a:t>
              </a:r>
              <a:endParaRPr lang="en-US" sz="4800" b="1" dirty="0">
                <a:solidFill>
                  <a:srgbClr val="00FF00"/>
                </a:solidFill>
                <a:latin typeface="Wingdings 2" pitchFamily="18" charset="2"/>
              </a:endParaRPr>
            </a:p>
          </p:txBody>
        </p:sp>
        <p:sp>
          <p:nvSpPr>
            <p:cNvPr id="36" name="TextBox 35"/>
            <p:cNvSpPr txBox="1"/>
            <p:nvPr/>
          </p:nvSpPr>
          <p:spPr>
            <a:xfrm>
              <a:off x="214282" y="857232"/>
              <a:ext cx="642942" cy="830997"/>
            </a:xfrm>
            <a:prstGeom prst="rect">
              <a:avLst/>
            </a:prstGeom>
            <a:noFill/>
          </p:spPr>
          <p:txBody>
            <a:bodyPr wrap="square" rtlCol="0">
              <a:spAutoFit/>
            </a:bodyPr>
            <a:lstStyle/>
            <a:p>
              <a:r>
                <a:rPr lang="en-US" sz="4800" b="1" dirty="0" smtClean="0">
                  <a:solidFill>
                    <a:srgbClr val="00FF00"/>
                  </a:solidFill>
                  <a:latin typeface="Wingdings 2" pitchFamily="18" charset="2"/>
                </a:rPr>
                <a:t>P</a:t>
              </a:r>
              <a:endParaRPr lang="en-US" sz="4800" b="1" dirty="0">
                <a:solidFill>
                  <a:srgbClr val="00FF00"/>
                </a:solidFill>
                <a:latin typeface="Wingdings 2" pitchFamily="18" charset="2"/>
              </a:endParaRPr>
            </a:p>
          </p:txBody>
        </p:sp>
        <p:sp>
          <p:nvSpPr>
            <p:cNvPr id="37" name="TextBox 36"/>
            <p:cNvSpPr txBox="1"/>
            <p:nvPr/>
          </p:nvSpPr>
          <p:spPr>
            <a:xfrm>
              <a:off x="214282" y="2670011"/>
              <a:ext cx="642942" cy="830997"/>
            </a:xfrm>
            <a:prstGeom prst="rect">
              <a:avLst/>
            </a:prstGeom>
            <a:noFill/>
          </p:spPr>
          <p:txBody>
            <a:bodyPr wrap="square" rtlCol="0">
              <a:spAutoFit/>
            </a:bodyPr>
            <a:lstStyle/>
            <a:p>
              <a:r>
                <a:rPr lang="en-US" sz="4800" b="1" dirty="0" smtClean="0">
                  <a:solidFill>
                    <a:srgbClr val="00FF00"/>
                  </a:solidFill>
                  <a:latin typeface="Wingdings 2" pitchFamily="18" charset="2"/>
                </a:rPr>
                <a:t>P</a:t>
              </a:r>
              <a:endParaRPr lang="en-US" sz="4800" b="1" dirty="0">
                <a:solidFill>
                  <a:srgbClr val="00FF00"/>
                </a:solidFill>
                <a:latin typeface="Wingdings 2" pitchFamily="18" charset="2"/>
              </a:endParaRPr>
            </a:p>
          </p:txBody>
        </p:sp>
        <p:sp>
          <p:nvSpPr>
            <p:cNvPr id="39" name="TextBox 38"/>
            <p:cNvSpPr txBox="1"/>
            <p:nvPr/>
          </p:nvSpPr>
          <p:spPr>
            <a:xfrm>
              <a:off x="214282" y="3966155"/>
              <a:ext cx="642942" cy="830997"/>
            </a:xfrm>
            <a:prstGeom prst="rect">
              <a:avLst/>
            </a:prstGeom>
            <a:noFill/>
          </p:spPr>
          <p:txBody>
            <a:bodyPr wrap="square" rtlCol="0">
              <a:spAutoFit/>
            </a:bodyPr>
            <a:lstStyle/>
            <a:p>
              <a:r>
                <a:rPr lang="en-US" sz="4800" b="1" dirty="0" smtClean="0">
                  <a:solidFill>
                    <a:srgbClr val="00FF00"/>
                  </a:solidFill>
                  <a:latin typeface="Wingdings 2" pitchFamily="18" charset="2"/>
                </a:rPr>
                <a:t>P</a:t>
              </a:r>
              <a:endParaRPr lang="en-US" sz="4800" b="1" dirty="0">
                <a:solidFill>
                  <a:srgbClr val="00FF00"/>
                </a:solidFill>
                <a:latin typeface="Wingdings 2" pitchFamily="18" charset="2"/>
              </a:endParaRPr>
            </a:p>
          </p:txBody>
        </p:sp>
      </p:grpSp>
      <p:grpSp>
        <p:nvGrpSpPr>
          <p:cNvPr id="16" name="Group 15"/>
          <p:cNvGrpSpPr/>
          <p:nvPr/>
        </p:nvGrpSpPr>
        <p:grpSpPr>
          <a:xfrm>
            <a:off x="214282" y="2093947"/>
            <a:ext cx="642942" cy="4542314"/>
            <a:chOff x="214282" y="2093947"/>
            <a:chExt cx="642942" cy="4542314"/>
          </a:xfrm>
        </p:grpSpPr>
        <p:sp>
          <p:nvSpPr>
            <p:cNvPr id="35" name="TextBox 34"/>
            <p:cNvSpPr txBox="1"/>
            <p:nvPr/>
          </p:nvSpPr>
          <p:spPr>
            <a:xfrm>
              <a:off x="214282" y="5805264"/>
              <a:ext cx="642942" cy="830997"/>
            </a:xfrm>
            <a:prstGeom prst="rect">
              <a:avLst/>
            </a:prstGeom>
            <a:noFill/>
          </p:spPr>
          <p:txBody>
            <a:bodyPr wrap="square" rtlCol="0">
              <a:spAutoFit/>
            </a:bodyPr>
            <a:lstStyle/>
            <a:p>
              <a:r>
                <a:rPr lang="en-US" sz="4800" b="1" dirty="0" smtClean="0">
                  <a:solidFill>
                    <a:srgbClr val="FF0000"/>
                  </a:solidFill>
                  <a:latin typeface="Wingdings 2" pitchFamily="18" charset="2"/>
                </a:rPr>
                <a:t>O</a:t>
              </a:r>
              <a:endParaRPr lang="en-US" sz="4800" b="1" dirty="0">
                <a:solidFill>
                  <a:srgbClr val="FF0000"/>
                </a:solidFill>
                <a:latin typeface="Wingdings 2" pitchFamily="18" charset="2"/>
              </a:endParaRPr>
            </a:p>
          </p:txBody>
        </p:sp>
        <p:sp>
          <p:nvSpPr>
            <p:cNvPr id="38" name="TextBox 37"/>
            <p:cNvSpPr txBox="1"/>
            <p:nvPr/>
          </p:nvSpPr>
          <p:spPr>
            <a:xfrm>
              <a:off x="214282" y="3318083"/>
              <a:ext cx="642942" cy="830997"/>
            </a:xfrm>
            <a:prstGeom prst="rect">
              <a:avLst/>
            </a:prstGeom>
            <a:noFill/>
          </p:spPr>
          <p:txBody>
            <a:bodyPr wrap="square" rtlCol="0">
              <a:spAutoFit/>
            </a:bodyPr>
            <a:lstStyle/>
            <a:p>
              <a:r>
                <a:rPr lang="en-US" sz="4800" b="1" dirty="0">
                  <a:solidFill>
                    <a:srgbClr val="FF0000"/>
                  </a:solidFill>
                  <a:latin typeface="Wingdings 2" pitchFamily="18" charset="2"/>
                </a:rPr>
                <a:t>O</a:t>
              </a:r>
            </a:p>
          </p:txBody>
        </p:sp>
        <p:sp>
          <p:nvSpPr>
            <p:cNvPr id="40" name="TextBox 39"/>
            <p:cNvSpPr txBox="1"/>
            <p:nvPr/>
          </p:nvSpPr>
          <p:spPr>
            <a:xfrm>
              <a:off x="214282" y="5190291"/>
              <a:ext cx="642942" cy="830997"/>
            </a:xfrm>
            <a:prstGeom prst="rect">
              <a:avLst/>
            </a:prstGeom>
            <a:noFill/>
          </p:spPr>
          <p:txBody>
            <a:bodyPr wrap="square" rtlCol="0">
              <a:spAutoFit/>
            </a:bodyPr>
            <a:lstStyle/>
            <a:p>
              <a:r>
                <a:rPr lang="en-US" sz="4800" b="1" dirty="0" smtClean="0">
                  <a:solidFill>
                    <a:srgbClr val="FF0000"/>
                  </a:solidFill>
                  <a:latin typeface="Wingdings 2" pitchFamily="18" charset="2"/>
                </a:rPr>
                <a:t>O</a:t>
              </a:r>
              <a:endParaRPr lang="en-US" sz="4800" b="1" dirty="0">
                <a:solidFill>
                  <a:srgbClr val="FF0000"/>
                </a:solidFill>
                <a:latin typeface="Wingdings 2" pitchFamily="18" charset="2"/>
              </a:endParaRPr>
            </a:p>
          </p:txBody>
        </p:sp>
        <p:sp>
          <p:nvSpPr>
            <p:cNvPr id="41" name="TextBox 40"/>
            <p:cNvSpPr txBox="1"/>
            <p:nvPr/>
          </p:nvSpPr>
          <p:spPr>
            <a:xfrm>
              <a:off x="214282" y="4614227"/>
              <a:ext cx="642942" cy="830997"/>
            </a:xfrm>
            <a:prstGeom prst="rect">
              <a:avLst/>
            </a:prstGeom>
            <a:noFill/>
          </p:spPr>
          <p:txBody>
            <a:bodyPr wrap="square" rtlCol="0">
              <a:spAutoFit/>
            </a:bodyPr>
            <a:lstStyle/>
            <a:p>
              <a:r>
                <a:rPr lang="en-US" sz="4800" b="1" dirty="0" smtClean="0">
                  <a:solidFill>
                    <a:srgbClr val="FF0000"/>
                  </a:solidFill>
                  <a:latin typeface="Wingdings 2" pitchFamily="18" charset="2"/>
                </a:rPr>
                <a:t>O</a:t>
              </a:r>
              <a:endParaRPr lang="en-US" sz="4800" b="1" dirty="0">
                <a:solidFill>
                  <a:srgbClr val="FF0000"/>
                </a:solidFill>
                <a:latin typeface="Wingdings 2" pitchFamily="18" charset="2"/>
              </a:endParaRPr>
            </a:p>
          </p:txBody>
        </p:sp>
        <p:sp>
          <p:nvSpPr>
            <p:cNvPr id="42" name="TextBox 41"/>
            <p:cNvSpPr txBox="1"/>
            <p:nvPr/>
          </p:nvSpPr>
          <p:spPr>
            <a:xfrm>
              <a:off x="214282" y="2093947"/>
              <a:ext cx="642942" cy="830997"/>
            </a:xfrm>
            <a:prstGeom prst="rect">
              <a:avLst/>
            </a:prstGeom>
            <a:noFill/>
          </p:spPr>
          <p:txBody>
            <a:bodyPr wrap="square" rtlCol="0">
              <a:spAutoFit/>
            </a:bodyPr>
            <a:lstStyle/>
            <a:p>
              <a:r>
                <a:rPr lang="en-US" sz="4800" b="1" dirty="0" smtClean="0">
                  <a:solidFill>
                    <a:srgbClr val="FF0000"/>
                  </a:solidFill>
                  <a:latin typeface="Wingdings 2" pitchFamily="18" charset="2"/>
                </a:rPr>
                <a:t>O</a:t>
              </a:r>
              <a:endParaRPr lang="en-US" sz="4800" b="1" dirty="0">
                <a:solidFill>
                  <a:srgbClr val="FF0000"/>
                </a:solidFill>
                <a:latin typeface="Wingdings 2" pitchFamily="18" charset="2"/>
              </a:endParaRPr>
            </a:p>
          </p:txBody>
        </p:sp>
      </p:grpSp>
      <p:sp>
        <p:nvSpPr>
          <p:cNvPr id="50" name="TextBox 49"/>
          <p:cNvSpPr txBox="1"/>
          <p:nvPr/>
        </p:nvSpPr>
        <p:spPr>
          <a:xfrm>
            <a:off x="5724128" y="1556792"/>
            <a:ext cx="571846" cy="1569660"/>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9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5</a:t>
            </a:r>
            <a:endParaRPr lang="en-US" sz="9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1" name="TextBox 50"/>
          <p:cNvSpPr txBox="1"/>
          <p:nvPr/>
        </p:nvSpPr>
        <p:spPr>
          <a:xfrm>
            <a:off x="6328729" y="1997071"/>
            <a:ext cx="571846" cy="1569660"/>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9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en-US" sz="9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2" name="TextBox 51"/>
          <p:cNvSpPr txBox="1"/>
          <p:nvPr/>
        </p:nvSpPr>
        <p:spPr>
          <a:xfrm>
            <a:off x="6664450" y="2219380"/>
            <a:ext cx="836508" cy="1569660"/>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9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9</a:t>
            </a:r>
            <a:endParaRPr lang="en-US" sz="9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3" name="TextBox 52"/>
          <p:cNvSpPr txBox="1"/>
          <p:nvPr/>
        </p:nvSpPr>
        <p:spPr>
          <a:xfrm>
            <a:off x="5074631" y="3706286"/>
            <a:ext cx="3423894" cy="1323439"/>
          </a:xfrm>
          <a:prstGeom prst="rect">
            <a:avLst/>
          </a:prstGeom>
          <a:no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4000" b="1" dirty="0" smtClean="0">
                <a:ln/>
                <a:solidFill>
                  <a:schemeClr val="accent3"/>
                </a:solidFill>
                <a:effectLst>
                  <a:outerShdw blurRad="38100" dist="38100" dir="2700000" algn="tl">
                    <a:srgbClr val="000000">
                      <a:alpha val="43137"/>
                    </a:srgbClr>
                  </a:outerShdw>
                </a:effectLst>
              </a:rPr>
              <a:t>Not Available Taping OAI</a:t>
            </a:r>
            <a:endParaRPr lang="en-US" sz="4000" b="1" dirty="0">
              <a:ln/>
              <a:solidFill>
                <a:schemeClr val="accent3"/>
              </a:solidFill>
              <a:effectLst>
                <a:outerShdw blurRad="38100" dist="38100" dir="2700000" algn="tl">
                  <a:srgbClr val="000000">
                    <a:alpha val="43137"/>
                  </a:srgbClr>
                </a:outerShdw>
              </a:effectLst>
            </a:endParaRPr>
          </a:p>
        </p:txBody>
      </p:sp>
      <p:sp>
        <p:nvSpPr>
          <p:cNvPr id="11" name="TextBox 10"/>
          <p:cNvSpPr txBox="1"/>
          <p:nvPr/>
        </p:nvSpPr>
        <p:spPr>
          <a:xfrm>
            <a:off x="227392" y="4734865"/>
            <a:ext cx="6000792" cy="646331"/>
          </a:xfrm>
          <a:prstGeom prst="rect">
            <a:avLst/>
          </a:prstGeom>
          <a:no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buFont typeface="Wingdings" pitchFamily="2" charset="2"/>
              <a:buChar char="q"/>
            </a:pPr>
            <a:r>
              <a:rPr lang="en-US" sz="3600" b="1" dirty="0" smtClean="0">
                <a:ln/>
                <a:solidFill>
                  <a:schemeClr val="accent3"/>
                </a:solidFill>
              </a:rPr>
              <a:t> Double Pieces</a:t>
            </a:r>
            <a:endParaRPr lang="en-US" sz="3600" b="1" dirty="0">
              <a:ln/>
              <a:solidFill>
                <a:schemeClr val="accent3"/>
              </a:solidFill>
            </a:endParaRP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par>
                          <p:cTn id="40" fill="hold">
                            <p:stCondLst>
                              <p:cond delay="4500"/>
                            </p:stCondLst>
                            <p:childTnLst>
                              <p:par>
                                <p:cTn id="41" presetID="21" presetClass="entr" presetSubtype="1"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heel(1)">
                                      <p:cBhvr>
                                        <p:cTn id="43" dur="20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wipe(left)">
                                      <p:cBhvr>
                                        <p:cTn id="48" dur="500"/>
                                        <p:tgtEl>
                                          <p:spTgt spid="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23" presetClass="entr" presetSubtype="32" fill="hold" grpId="0" nodeType="clickEffect">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cBhvr>
                                        <p:cTn id="58" dur="500" fill="hold"/>
                                        <p:tgtEl>
                                          <p:spTgt spid="50"/>
                                        </p:tgtEl>
                                        <p:attrNameLst>
                                          <p:attrName>ppt_w</p:attrName>
                                        </p:attrNameLst>
                                      </p:cBhvr>
                                      <p:tavLst>
                                        <p:tav tm="0">
                                          <p:val>
                                            <p:strVal val="4*#ppt_w"/>
                                          </p:val>
                                        </p:tav>
                                        <p:tav tm="100000">
                                          <p:val>
                                            <p:strVal val="#ppt_w"/>
                                          </p:val>
                                        </p:tav>
                                      </p:tavLst>
                                    </p:anim>
                                    <p:anim calcmode="lin" valueType="num">
                                      <p:cBhvr>
                                        <p:cTn id="59" dur="500" fill="hold"/>
                                        <p:tgtEl>
                                          <p:spTgt spid="50"/>
                                        </p:tgtEl>
                                        <p:attrNameLst>
                                          <p:attrName>ppt_h</p:attrName>
                                        </p:attrNameLst>
                                      </p:cBhvr>
                                      <p:tavLst>
                                        <p:tav tm="0">
                                          <p:val>
                                            <p:strVal val="4*#ppt_h"/>
                                          </p:val>
                                        </p:tav>
                                        <p:tav tm="100000">
                                          <p:val>
                                            <p:strVal val="#ppt_h"/>
                                          </p:val>
                                        </p:tav>
                                      </p:tavLst>
                                    </p:anim>
                                  </p:childTnLst>
                                </p:cTn>
                              </p:par>
                            </p:childTnLst>
                          </p:cTn>
                        </p:par>
                        <p:par>
                          <p:cTn id="60" fill="hold">
                            <p:stCondLst>
                              <p:cond delay="500"/>
                            </p:stCondLst>
                            <p:childTnLst>
                              <p:par>
                                <p:cTn id="61" presetID="23" presetClass="entr" presetSubtype="32" fill="hold" grpId="0" nodeType="afterEffect">
                                  <p:stCondLst>
                                    <p:cond delay="0"/>
                                  </p:stCondLst>
                                  <p:childTnLst>
                                    <p:set>
                                      <p:cBhvr>
                                        <p:cTn id="62" dur="1" fill="hold">
                                          <p:stCondLst>
                                            <p:cond delay="0"/>
                                          </p:stCondLst>
                                        </p:cTn>
                                        <p:tgtEl>
                                          <p:spTgt spid="51"/>
                                        </p:tgtEl>
                                        <p:attrNameLst>
                                          <p:attrName>style.visibility</p:attrName>
                                        </p:attrNameLst>
                                      </p:cBhvr>
                                      <p:to>
                                        <p:strVal val="visible"/>
                                      </p:to>
                                    </p:set>
                                    <p:anim calcmode="lin" valueType="num">
                                      <p:cBhvr>
                                        <p:cTn id="63" dur="500" fill="hold"/>
                                        <p:tgtEl>
                                          <p:spTgt spid="51"/>
                                        </p:tgtEl>
                                        <p:attrNameLst>
                                          <p:attrName>ppt_w</p:attrName>
                                        </p:attrNameLst>
                                      </p:cBhvr>
                                      <p:tavLst>
                                        <p:tav tm="0">
                                          <p:val>
                                            <p:strVal val="4*#ppt_w"/>
                                          </p:val>
                                        </p:tav>
                                        <p:tav tm="100000">
                                          <p:val>
                                            <p:strVal val="#ppt_w"/>
                                          </p:val>
                                        </p:tav>
                                      </p:tavLst>
                                    </p:anim>
                                    <p:anim calcmode="lin" valueType="num">
                                      <p:cBhvr>
                                        <p:cTn id="64" dur="500" fill="hold"/>
                                        <p:tgtEl>
                                          <p:spTgt spid="51"/>
                                        </p:tgtEl>
                                        <p:attrNameLst>
                                          <p:attrName>ppt_h</p:attrName>
                                        </p:attrNameLst>
                                      </p:cBhvr>
                                      <p:tavLst>
                                        <p:tav tm="0">
                                          <p:val>
                                            <p:strVal val="4*#ppt_h"/>
                                          </p:val>
                                        </p:tav>
                                        <p:tav tm="100000">
                                          <p:val>
                                            <p:strVal val="#ppt_h"/>
                                          </p:val>
                                        </p:tav>
                                      </p:tavLst>
                                    </p:anim>
                                  </p:childTnLst>
                                </p:cTn>
                              </p:par>
                            </p:childTnLst>
                          </p:cTn>
                        </p:par>
                        <p:par>
                          <p:cTn id="65" fill="hold">
                            <p:stCondLst>
                              <p:cond delay="1000"/>
                            </p:stCondLst>
                            <p:childTnLst>
                              <p:par>
                                <p:cTn id="66" presetID="23" presetClass="entr" presetSubtype="32" fill="hold" grpId="0" nodeType="afterEffect">
                                  <p:stCondLst>
                                    <p:cond delay="0"/>
                                  </p:stCondLst>
                                  <p:childTnLst>
                                    <p:set>
                                      <p:cBhvr>
                                        <p:cTn id="67" dur="1" fill="hold">
                                          <p:stCondLst>
                                            <p:cond delay="0"/>
                                          </p:stCondLst>
                                        </p:cTn>
                                        <p:tgtEl>
                                          <p:spTgt spid="52"/>
                                        </p:tgtEl>
                                        <p:attrNameLst>
                                          <p:attrName>style.visibility</p:attrName>
                                        </p:attrNameLst>
                                      </p:cBhvr>
                                      <p:to>
                                        <p:strVal val="visible"/>
                                      </p:to>
                                    </p:set>
                                    <p:anim calcmode="lin" valueType="num">
                                      <p:cBhvr>
                                        <p:cTn id="68" dur="500" fill="hold"/>
                                        <p:tgtEl>
                                          <p:spTgt spid="52"/>
                                        </p:tgtEl>
                                        <p:attrNameLst>
                                          <p:attrName>ppt_w</p:attrName>
                                        </p:attrNameLst>
                                      </p:cBhvr>
                                      <p:tavLst>
                                        <p:tav tm="0">
                                          <p:val>
                                            <p:strVal val="4*#ppt_w"/>
                                          </p:val>
                                        </p:tav>
                                        <p:tav tm="100000">
                                          <p:val>
                                            <p:strVal val="#ppt_w"/>
                                          </p:val>
                                        </p:tav>
                                      </p:tavLst>
                                    </p:anim>
                                    <p:anim calcmode="lin" valueType="num">
                                      <p:cBhvr>
                                        <p:cTn id="69" dur="500" fill="hold"/>
                                        <p:tgtEl>
                                          <p:spTgt spid="52"/>
                                        </p:tgtEl>
                                        <p:attrNameLst>
                                          <p:attrName>ppt_h</p:attrName>
                                        </p:attrNameLst>
                                      </p:cBhvr>
                                      <p:tavLst>
                                        <p:tav tm="0">
                                          <p:val>
                                            <p:strVal val="4*#ppt_h"/>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grpId="0" nodeType="click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wipe(up)">
                                      <p:cBhvr>
                                        <p:cTn id="7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2" grpId="0"/>
      <p:bldP spid="13" grpId="0"/>
      <p:bldP spid="7" grpId="0"/>
      <p:bldP spid="10" grpId="0"/>
      <p:bldP spid="5" grpId="0"/>
      <p:bldP spid="50" grpId="0"/>
      <p:bldP spid="51" grpId="0"/>
      <p:bldP spid="52" grpId="0"/>
      <p:bldP spid="53"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500034" y="1214422"/>
            <a:ext cx="5945070" cy="5214974"/>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7429520" y="1571612"/>
            <a:ext cx="1357322" cy="523220"/>
          </a:xfrm>
          <a:prstGeom prst="rect">
            <a:avLst/>
          </a:prstGeom>
          <a:noFill/>
        </p:spPr>
        <p:txBody>
          <a:bodyPr wrap="square" rtlCol="0">
            <a:spAutoFit/>
          </a:bodyPr>
          <a:lstStyle/>
          <a:p>
            <a:r>
              <a:rPr lang="en-US" sz="2800" dirty="0">
                <a:solidFill>
                  <a:srgbClr val="FF0000"/>
                </a:solidFill>
                <a:latin typeface="Times New Roman" pitchFamily="18" charset="0"/>
                <a:cs typeface="Times New Roman" pitchFamily="18" charset="0"/>
              </a:rPr>
              <a:t>Q</a:t>
            </a:r>
            <a:r>
              <a:rPr lang="en-US" sz="2800" dirty="0" smtClean="0">
                <a:solidFill>
                  <a:srgbClr val="FF0000"/>
                </a:solidFill>
                <a:latin typeface="Times New Roman" pitchFamily="18" charset="0"/>
                <a:cs typeface="Times New Roman" pitchFamily="18" charset="0"/>
              </a:rPr>
              <a:t> = 0</a:t>
            </a:r>
            <a:endParaRPr lang="en-US" sz="2800" dirty="0">
              <a:solidFill>
                <a:srgbClr val="FF0000"/>
              </a:solidFill>
              <a:latin typeface="Times New Roman" pitchFamily="18" charset="0"/>
              <a:cs typeface="Times New Roman" pitchFamily="18" charset="0"/>
            </a:endParaRPr>
          </a:p>
        </p:txBody>
      </p:sp>
      <p:sp>
        <p:nvSpPr>
          <p:cNvPr id="6" name="TextBox 5"/>
          <p:cNvSpPr txBox="1"/>
          <p:nvPr/>
        </p:nvSpPr>
        <p:spPr>
          <a:xfrm>
            <a:off x="7429520" y="1977086"/>
            <a:ext cx="1428760" cy="523220"/>
          </a:xfrm>
          <a:prstGeom prst="rect">
            <a:avLst/>
          </a:prstGeom>
          <a:noFill/>
        </p:spPr>
        <p:txBody>
          <a:bodyPr wrap="square" rtlCol="0">
            <a:spAutoFit/>
          </a:bodyPr>
          <a:lstStyle/>
          <a:p>
            <a:r>
              <a:rPr lang="en-US" sz="2800" dirty="0">
                <a:solidFill>
                  <a:srgbClr val="FF0000"/>
                </a:solidFill>
                <a:latin typeface="Times New Roman" pitchFamily="18" charset="0"/>
                <a:cs typeface="Times New Roman" pitchFamily="18" charset="0"/>
              </a:rPr>
              <a:t>A</a:t>
            </a:r>
            <a:r>
              <a:rPr lang="en-US" sz="2800" dirty="0" smtClean="0">
                <a:solidFill>
                  <a:srgbClr val="FF0000"/>
                </a:solidFill>
                <a:latin typeface="Times New Roman" pitchFamily="18" charset="0"/>
                <a:cs typeface="Times New Roman" pitchFamily="18" charset="0"/>
              </a:rPr>
              <a:t> = 4,8</a:t>
            </a:r>
            <a:endParaRPr lang="en-US" sz="2800" dirty="0">
              <a:solidFill>
                <a:srgbClr val="FF0000"/>
              </a:solidFill>
              <a:latin typeface="Times New Roman" pitchFamily="18" charset="0"/>
              <a:cs typeface="Times New Roman" pitchFamily="18" charset="0"/>
            </a:endParaRPr>
          </a:p>
        </p:txBody>
      </p:sp>
      <p:sp>
        <p:nvSpPr>
          <p:cNvPr id="7" name="TextBox 6"/>
          <p:cNvSpPr txBox="1"/>
          <p:nvPr/>
        </p:nvSpPr>
        <p:spPr>
          <a:xfrm>
            <a:off x="7429520" y="2405714"/>
            <a:ext cx="1357322" cy="523220"/>
          </a:xfrm>
          <a:prstGeom prst="rect">
            <a:avLst/>
          </a:prstGeom>
          <a:noFill/>
        </p:spPr>
        <p:txBody>
          <a:bodyPr wrap="square" rtlCol="0">
            <a:spAutoFit/>
          </a:bodyPr>
          <a:lstStyle/>
          <a:p>
            <a:r>
              <a:rPr lang="en-US" sz="2800" dirty="0" smtClean="0">
                <a:solidFill>
                  <a:srgbClr val="FF0000"/>
                </a:solidFill>
                <a:latin typeface="Times New Roman" pitchFamily="18" charset="0"/>
                <a:cs typeface="Times New Roman" pitchFamily="18" charset="0"/>
              </a:rPr>
              <a:t>K = R</a:t>
            </a:r>
            <a:endParaRPr lang="en-US" sz="2800" dirty="0">
              <a:solidFill>
                <a:srgbClr val="FF0000"/>
              </a:solidFill>
              <a:latin typeface="Times New Roman" pitchFamily="18" charset="0"/>
              <a:cs typeface="Times New Roman" pitchFamily="18" charset="0"/>
            </a:endParaRPr>
          </a:p>
        </p:txBody>
      </p:sp>
      <p:sp>
        <p:nvSpPr>
          <p:cNvPr id="8" name="TextBox 7"/>
          <p:cNvSpPr txBox="1"/>
          <p:nvPr/>
        </p:nvSpPr>
        <p:spPr>
          <a:xfrm>
            <a:off x="7429520" y="2834342"/>
            <a:ext cx="1357322" cy="523220"/>
          </a:xfrm>
          <a:prstGeom prst="rect">
            <a:avLst/>
          </a:prstGeom>
          <a:noFill/>
        </p:spPr>
        <p:txBody>
          <a:bodyPr wrap="square" rtlCol="0">
            <a:spAutoFit/>
          </a:bodyPr>
          <a:lstStyle/>
          <a:p>
            <a:r>
              <a:rPr lang="en-US" sz="2800" dirty="0" smtClean="0">
                <a:solidFill>
                  <a:srgbClr val="FF0000"/>
                </a:solidFill>
                <a:latin typeface="Times New Roman" pitchFamily="18" charset="0"/>
                <a:cs typeface="Times New Roman" pitchFamily="18" charset="0"/>
              </a:rPr>
              <a:t>H = N</a:t>
            </a:r>
            <a:endParaRPr lang="en-US" sz="2800" dirty="0">
              <a:solidFill>
                <a:srgbClr val="FF0000"/>
              </a:solidFill>
              <a:latin typeface="Times New Roman" pitchFamily="18" charset="0"/>
              <a:cs typeface="Times New Roman" pitchFamily="18" charset="0"/>
            </a:endParaRPr>
          </a:p>
        </p:txBody>
      </p:sp>
      <p:sp>
        <p:nvSpPr>
          <p:cNvPr id="9" name="TextBox 8"/>
          <p:cNvSpPr txBox="1"/>
          <p:nvPr/>
        </p:nvSpPr>
        <p:spPr>
          <a:xfrm>
            <a:off x="7429520" y="3262970"/>
            <a:ext cx="1285884" cy="523220"/>
          </a:xfrm>
          <a:prstGeom prst="rect">
            <a:avLst/>
          </a:prstGeom>
          <a:noFill/>
        </p:spPr>
        <p:txBody>
          <a:bodyPr wrap="square" rtlCol="0">
            <a:spAutoFit/>
          </a:bodyPr>
          <a:lstStyle/>
          <a:p>
            <a:r>
              <a:rPr lang="en-US" sz="2800" dirty="0" smtClean="0">
                <a:solidFill>
                  <a:srgbClr val="FF0000"/>
                </a:solidFill>
                <a:latin typeface="Times New Roman" pitchFamily="18" charset="0"/>
                <a:cs typeface="Times New Roman" pitchFamily="18" charset="0"/>
              </a:rPr>
              <a:t>S = 8</a:t>
            </a:r>
            <a:endParaRPr lang="en-US" sz="2800" dirty="0">
              <a:solidFill>
                <a:srgbClr val="FF0000"/>
              </a:solidFill>
              <a:latin typeface="Times New Roman" pitchFamily="18" charset="0"/>
              <a:cs typeface="Times New Roman" pitchFamily="18" charset="0"/>
            </a:endParaRPr>
          </a:p>
        </p:txBody>
      </p:sp>
      <p:sp>
        <p:nvSpPr>
          <p:cNvPr id="10" name="TextBox 9"/>
          <p:cNvSpPr txBox="1"/>
          <p:nvPr/>
        </p:nvSpPr>
        <p:spPr>
          <a:xfrm>
            <a:off x="7429520" y="3691598"/>
            <a:ext cx="1571604" cy="523220"/>
          </a:xfrm>
          <a:prstGeom prst="rect">
            <a:avLst/>
          </a:prstGeom>
          <a:noFill/>
        </p:spPr>
        <p:txBody>
          <a:bodyPr wrap="square" rtlCol="0">
            <a:spAutoFit/>
          </a:bodyPr>
          <a:lstStyle/>
          <a:p>
            <a:r>
              <a:rPr lang="en-US" sz="2800" dirty="0" smtClean="0">
                <a:solidFill>
                  <a:srgbClr val="FF0000"/>
                </a:solidFill>
                <a:latin typeface="Times New Roman" pitchFamily="18" charset="0"/>
                <a:cs typeface="Times New Roman" pitchFamily="18" charset="0"/>
              </a:rPr>
              <a:t>B = 8,5,E</a:t>
            </a:r>
            <a:endParaRPr lang="en-US" sz="2800" dirty="0">
              <a:solidFill>
                <a:srgbClr val="FF0000"/>
              </a:solidFill>
              <a:latin typeface="Times New Roman" pitchFamily="18" charset="0"/>
              <a:cs typeface="Times New Roman" pitchFamily="18" charset="0"/>
            </a:endParaRPr>
          </a:p>
        </p:txBody>
      </p:sp>
      <p:sp>
        <p:nvSpPr>
          <p:cNvPr id="11" name="TextBox 10"/>
          <p:cNvSpPr txBox="1"/>
          <p:nvPr/>
        </p:nvSpPr>
        <p:spPr>
          <a:xfrm>
            <a:off x="7429520" y="4120226"/>
            <a:ext cx="1357322" cy="523220"/>
          </a:xfrm>
          <a:prstGeom prst="rect">
            <a:avLst/>
          </a:prstGeom>
          <a:noFill/>
        </p:spPr>
        <p:txBody>
          <a:bodyPr wrap="square" rtlCol="0">
            <a:spAutoFit/>
          </a:bodyPr>
          <a:lstStyle/>
          <a:p>
            <a:r>
              <a:rPr lang="en-US" sz="2800" dirty="0" smtClean="0">
                <a:solidFill>
                  <a:srgbClr val="FF0000"/>
                </a:solidFill>
                <a:latin typeface="Times New Roman" pitchFamily="18" charset="0"/>
                <a:cs typeface="Times New Roman" pitchFamily="18" charset="0"/>
              </a:rPr>
              <a:t>T = 1</a:t>
            </a:r>
            <a:endParaRPr lang="en-US" sz="2800" dirty="0">
              <a:solidFill>
                <a:srgbClr val="FF0000"/>
              </a:solidFill>
              <a:latin typeface="Times New Roman" pitchFamily="18" charset="0"/>
              <a:cs typeface="Times New Roman" pitchFamily="18" charset="0"/>
            </a:endParaRPr>
          </a:p>
        </p:txBody>
      </p:sp>
      <p:sp>
        <p:nvSpPr>
          <p:cNvPr id="12" name="TextBox 11"/>
          <p:cNvSpPr txBox="1"/>
          <p:nvPr/>
        </p:nvSpPr>
        <p:spPr>
          <a:xfrm>
            <a:off x="7429520" y="4572008"/>
            <a:ext cx="1357322" cy="523220"/>
          </a:xfrm>
          <a:prstGeom prst="rect">
            <a:avLst/>
          </a:prstGeom>
          <a:noFill/>
        </p:spPr>
        <p:txBody>
          <a:bodyPr wrap="square" rtlCol="0">
            <a:spAutoFit/>
          </a:bodyPr>
          <a:lstStyle/>
          <a:p>
            <a:r>
              <a:rPr lang="en-US" sz="2800" dirty="0" smtClean="0">
                <a:solidFill>
                  <a:srgbClr val="FF0000"/>
                </a:solidFill>
                <a:latin typeface="Times New Roman" pitchFamily="18" charset="0"/>
                <a:cs typeface="Times New Roman" pitchFamily="18" charset="0"/>
              </a:rPr>
              <a:t>R = N</a:t>
            </a:r>
            <a:endParaRPr lang="en-US" sz="2800" dirty="0">
              <a:solidFill>
                <a:srgbClr val="FF0000"/>
              </a:solidFill>
              <a:latin typeface="Times New Roman" pitchFamily="18" charset="0"/>
              <a:cs typeface="Times New Roman" pitchFamily="18" charset="0"/>
            </a:endParaRPr>
          </a:p>
        </p:txBody>
      </p:sp>
      <p:sp>
        <p:nvSpPr>
          <p:cNvPr id="13" name="Up Arrow 12"/>
          <p:cNvSpPr/>
          <p:nvPr/>
        </p:nvSpPr>
        <p:spPr>
          <a:xfrm>
            <a:off x="3857620" y="4500570"/>
            <a:ext cx="571504" cy="571504"/>
          </a:xfrm>
          <a:prstGeom prst="up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4" name="Up Arrow 13"/>
          <p:cNvSpPr/>
          <p:nvPr/>
        </p:nvSpPr>
        <p:spPr>
          <a:xfrm rot="8136124">
            <a:off x="3047266" y="2975835"/>
            <a:ext cx="571504" cy="571504"/>
          </a:xfrm>
          <a:prstGeom prst="up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pic>
        <p:nvPicPr>
          <p:cNvPr id="15" name="Picture 14" descr="2011-10-14_10-40-21-000.bmp"/>
          <p:cNvPicPr>
            <a:picLocks noChangeAspect="1"/>
          </p:cNvPicPr>
          <p:nvPr/>
        </p:nvPicPr>
        <p:blipFill>
          <a:blip r:embed="rId3" cstate="print"/>
          <a:srcRect l="28125" t="38541" r="43750" b="29167"/>
          <a:stretch>
            <a:fillRect/>
          </a:stretch>
        </p:blipFill>
        <p:spPr>
          <a:xfrm>
            <a:off x="500034" y="1214422"/>
            <a:ext cx="6056099" cy="5214974"/>
          </a:xfrm>
          <a:prstGeom prst="rect">
            <a:avLst/>
          </a:prstGeom>
          <a:ln>
            <a:noFill/>
          </a:ln>
          <a:effectLst>
            <a:outerShdw blurRad="292100" dist="139700" dir="2700000" algn="tl" rotWithShape="0">
              <a:srgbClr val="333333">
                <a:alpha val="65000"/>
              </a:srgbClr>
            </a:outerShdw>
          </a:effectLst>
        </p:spPr>
      </p:pic>
      <p:sp>
        <p:nvSpPr>
          <p:cNvPr id="16" name="Explosion 1 15"/>
          <p:cNvSpPr/>
          <p:nvPr/>
        </p:nvSpPr>
        <p:spPr>
          <a:xfrm>
            <a:off x="1785918" y="5143512"/>
            <a:ext cx="8072494" cy="2000264"/>
          </a:xfrm>
          <a:prstGeom prst="irregularSeal1">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400" i="1" dirty="0" smtClean="0">
                <a:latin typeface="Times New Roman" pitchFamily="18" charset="0"/>
                <a:cs typeface="Times New Roman" pitchFamily="18" charset="0"/>
              </a:rPr>
              <a:t>Resolution of the Camera &amp; and the Vision Controller</a:t>
            </a:r>
            <a:endParaRPr lang="en-US" sz="2400" i="1" dirty="0">
              <a:latin typeface="Times New Roman" pitchFamily="18" charset="0"/>
              <a:cs typeface="Times New Roman" pitchFamily="18" charset="0"/>
            </a:endParaRPr>
          </a:p>
        </p:txBody>
      </p:sp>
      <p:sp>
        <p:nvSpPr>
          <p:cNvPr id="17" name="TextBox 16"/>
          <p:cNvSpPr txBox="1"/>
          <p:nvPr/>
        </p:nvSpPr>
        <p:spPr>
          <a:xfrm>
            <a:off x="2500298" y="3763036"/>
            <a:ext cx="3357586" cy="523220"/>
          </a:xfrm>
          <a:prstGeom prst="rect">
            <a:avLst/>
          </a:prstGeom>
          <a:no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2800" b="1" dirty="0" smtClean="0">
                <a:ln/>
                <a:solidFill>
                  <a:schemeClr val="accent3"/>
                </a:solidFill>
              </a:rPr>
              <a:t> Wrong Judgment</a:t>
            </a:r>
            <a:endParaRPr lang="en-US" sz="2800" b="1" dirty="0">
              <a:ln/>
              <a:solidFill>
                <a:schemeClr val="accent3"/>
              </a:solidFill>
            </a:endParaRPr>
          </a:p>
        </p:txBody>
      </p:sp>
      <p:sp>
        <p:nvSpPr>
          <p:cNvPr id="18" name="Title 1"/>
          <p:cNvSpPr>
            <a:spLocks noGrp="1"/>
          </p:cNvSpPr>
          <p:nvPr>
            <p:ph type="title"/>
          </p:nvPr>
        </p:nvSpPr>
        <p:spPr>
          <a:xfrm>
            <a:off x="242886" y="247648"/>
            <a:ext cx="8186766" cy="609584"/>
          </a:xfrm>
        </p:spPr>
        <p:txBody>
          <a:bodyPr>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4400" i="1" dirty="0" smtClean="0">
                <a:ln/>
                <a:solidFill>
                  <a:schemeClr val="accent3"/>
                </a:solidFill>
                <a:effectLst/>
                <a:latin typeface="Times New Roman" pitchFamily="18" charset="0"/>
                <a:cs typeface="Times New Roman" pitchFamily="18" charset="0"/>
              </a:rPr>
              <a:t>Case Study : Accuracy (Mixing)</a:t>
            </a:r>
            <a:endParaRPr lang="en-US" sz="4400" i="1" dirty="0">
              <a:ln/>
              <a:solidFill>
                <a:schemeClr val="accent3"/>
              </a:solidFill>
              <a:effectLst/>
              <a:latin typeface="Times New Roman" pitchFamily="18" charset="0"/>
              <a:cs typeface="Times New Roman" pitchFamily="18" charset="0"/>
            </a:endParaRPr>
          </a:p>
        </p:txBody>
      </p:sp>
      <p:sp>
        <p:nvSpPr>
          <p:cNvPr id="19" name="Explosion 1 18"/>
          <p:cNvSpPr/>
          <p:nvPr/>
        </p:nvSpPr>
        <p:spPr>
          <a:xfrm>
            <a:off x="-714412" y="4429132"/>
            <a:ext cx="5000660" cy="2000264"/>
          </a:xfrm>
          <a:prstGeom prst="irregularSeal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i="1" dirty="0" smtClean="0">
                <a:latin typeface="Times New Roman" pitchFamily="18" charset="0"/>
                <a:cs typeface="Times New Roman" pitchFamily="18" charset="0"/>
              </a:rPr>
              <a:t>Incoming Material &amp; Marking Condition</a:t>
            </a:r>
            <a:endParaRPr lang="en-US" sz="2000" i="1" dirty="0">
              <a:latin typeface="Times New Roman" pitchFamily="18" charset="0"/>
              <a:cs typeface="Times New Roman" pitchFamily="18" charset="0"/>
            </a:endParaRPr>
          </a:p>
        </p:txBody>
      </p:sp>
      <p:sp>
        <p:nvSpPr>
          <p:cNvPr id="20" name="TextBox 19"/>
          <p:cNvSpPr txBox="1"/>
          <p:nvPr/>
        </p:nvSpPr>
        <p:spPr>
          <a:xfrm>
            <a:off x="7429520" y="5048920"/>
            <a:ext cx="1357322" cy="523220"/>
          </a:xfrm>
          <a:prstGeom prst="rect">
            <a:avLst/>
          </a:prstGeom>
          <a:noFill/>
        </p:spPr>
        <p:txBody>
          <a:bodyPr wrap="square" rtlCol="0">
            <a:spAutoFit/>
          </a:bodyPr>
          <a:lstStyle/>
          <a:p>
            <a:r>
              <a:rPr lang="en-US" sz="2800" dirty="0">
                <a:solidFill>
                  <a:srgbClr val="FF0000"/>
                </a:solidFill>
                <a:latin typeface="Times New Roman" pitchFamily="18" charset="0"/>
                <a:cs typeface="Times New Roman" pitchFamily="18" charset="0"/>
              </a:rPr>
              <a:t>E</a:t>
            </a:r>
            <a:r>
              <a:rPr lang="en-US" sz="2800" dirty="0" smtClean="0">
                <a:solidFill>
                  <a:srgbClr val="FF0000"/>
                </a:solidFill>
                <a:latin typeface="Times New Roman" pitchFamily="18" charset="0"/>
                <a:cs typeface="Times New Roman" pitchFamily="18" charset="0"/>
              </a:rPr>
              <a:t> = F,B</a:t>
            </a:r>
            <a:endParaRPr lang="en-US" sz="2800" dirty="0">
              <a:solidFill>
                <a:srgbClr val="FF0000"/>
              </a:solidFill>
              <a:latin typeface="Times New Roman" pitchFamily="18" charset="0"/>
              <a:cs typeface="Times New Roman" pitchFamily="18" charset="0"/>
            </a:endParaRPr>
          </a:p>
        </p:txBody>
      </p:sp>
      <p:sp>
        <p:nvSpPr>
          <p:cNvPr id="21" name="Left Arrow 20"/>
          <p:cNvSpPr/>
          <p:nvPr/>
        </p:nvSpPr>
        <p:spPr>
          <a:xfrm rot="18472513">
            <a:off x="3714523" y="3275145"/>
            <a:ext cx="571504" cy="428628"/>
          </a:xfrm>
          <a:prstGeom prst="lef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67522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style.rotation</p:attrName>
                                        </p:attrNameLst>
                                      </p:cBhvr>
                                      <p:tavLst>
                                        <p:tav tm="0">
                                          <p:val>
                                            <p:fltVal val="720"/>
                                          </p:val>
                                        </p:tav>
                                        <p:tav tm="100000">
                                          <p:val>
                                            <p:fltVal val="0"/>
                                          </p:val>
                                        </p:tav>
                                      </p:tavLst>
                                    </p:anim>
                                    <p:anim calcmode="lin" valueType="num">
                                      <p:cBhvr>
                                        <p:cTn id="9" dur="2000" fill="hold"/>
                                        <p:tgtEl>
                                          <p:spTgt spid="4"/>
                                        </p:tgtEl>
                                        <p:attrNameLst>
                                          <p:attrName>ppt_h</p:attrName>
                                        </p:attrNameLst>
                                      </p:cBhvr>
                                      <p:tavLst>
                                        <p:tav tm="0">
                                          <p:val>
                                            <p:fltVal val="0"/>
                                          </p:val>
                                        </p:tav>
                                        <p:tav tm="100000">
                                          <p:val>
                                            <p:strVal val="#ppt_h"/>
                                          </p:val>
                                        </p:tav>
                                      </p:tavLst>
                                    </p:anim>
                                    <p:anim calcmode="lin" valueType="num">
                                      <p:cBhvr>
                                        <p:cTn id="10" dur="2000" fill="hold"/>
                                        <p:tgtEl>
                                          <p:spTgt spid="4"/>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500"/>
                            </p:stCondLst>
                            <p:childTnLst>
                              <p:par>
                                <p:cTn id="17" presetID="22" presetClass="entr" presetSubtype="4"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par>
                          <p:cTn id="20" fill="hold">
                            <p:stCondLst>
                              <p:cond delay="1000"/>
                            </p:stCondLst>
                            <p:childTnLst>
                              <p:par>
                                <p:cTn id="21" presetID="23" presetClass="entr" presetSubtype="32"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strVal val="4*#ppt_w"/>
                                          </p:val>
                                        </p:tav>
                                        <p:tav tm="100000">
                                          <p:val>
                                            <p:strVal val="#ppt_w"/>
                                          </p:val>
                                        </p:tav>
                                      </p:tavLst>
                                    </p:anim>
                                    <p:anim calcmode="lin" valueType="num">
                                      <p:cBhvr>
                                        <p:cTn id="24" dur="500" fill="hold"/>
                                        <p:tgtEl>
                                          <p:spTgt spid="17"/>
                                        </p:tgtEl>
                                        <p:attrNameLst>
                                          <p:attrName>ppt_h</p:attrName>
                                        </p:attrNameLst>
                                      </p:cBhvr>
                                      <p:tavLst>
                                        <p:tav tm="0">
                                          <p:val>
                                            <p:strVal val="4*#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32"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strVal val="4*#ppt_w"/>
                                          </p:val>
                                        </p:tav>
                                        <p:tav tm="100000">
                                          <p:val>
                                            <p:strVal val="#ppt_w"/>
                                          </p:val>
                                        </p:tav>
                                      </p:tavLst>
                                    </p:anim>
                                    <p:anim calcmode="lin" valueType="num">
                                      <p:cBhvr>
                                        <p:cTn id="30" dur="500" fill="hold"/>
                                        <p:tgtEl>
                                          <p:spTgt spid="16"/>
                                        </p:tgtEl>
                                        <p:attrNameLst>
                                          <p:attrName>ppt_h</p:attrName>
                                        </p:attrNameLst>
                                      </p:cBhvr>
                                      <p:tavLst>
                                        <p:tav tm="0">
                                          <p:val>
                                            <p:strVal val="4*#ppt_h"/>
                                          </p:val>
                                        </p:tav>
                                        <p:tav tm="100000">
                                          <p:val>
                                            <p:strVal val="#ppt_h"/>
                                          </p:val>
                                        </p:tav>
                                      </p:tavLst>
                                    </p:anim>
                                  </p:childTnLst>
                                </p:cTn>
                              </p:par>
                            </p:childTnLst>
                          </p:cTn>
                        </p:par>
                        <p:par>
                          <p:cTn id="31" fill="hold">
                            <p:stCondLst>
                              <p:cond delay="500"/>
                            </p:stCondLst>
                            <p:childTnLst>
                              <p:par>
                                <p:cTn id="32" presetID="23" presetClass="entr" presetSubtype="32"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strVal val="4*#ppt_w"/>
                                          </p:val>
                                        </p:tav>
                                        <p:tav tm="100000">
                                          <p:val>
                                            <p:strVal val="#ppt_w"/>
                                          </p:val>
                                        </p:tav>
                                      </p:tavLst>
                                    </p:anim>
                                    <p:anim calcmode="lin" valueType="num">
                                      <p:cBhvr>
                                        <p:cTn id="35" dur="500" fill="hold"/>
                                        <p:tgtEl>
                                          <p:spTgt spid="19"/>
                                        </p:tgtEl>
                                        <p:attrNameLst>
                                          <p:attrName>ppt_h</p:attrName>
                                        </p:attrNameLst>
                                      </p:cBhvr>
                                      <p:tavLst>
                                        <p:tav tm="0">
                                          <p:val>
                                            <p:strVal val="4*#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left)">
                                      <p:cBhvr>
                                        <p:cTn id="40" dur="500"/>
                                        <p:tgtEl>
                                          <p:spTgt spid="5"/>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1500"/>
                            </p:stCondLst>
                            <p:childTnLst>
                              <p:par>
                                <p:cTn id="50" presetID="22" presetClass="entr" presetSubtype="8"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par>
                          <p:cTn id="53" fill="hold">
                            <p:stCondLst>
                              <p:cond delay="2000"/>
                            </p:stCondLst>
                            <p:childTnLst>
                              <p:par>
                                <p:cTn id="54" presetID="22" presetClass="entr" presetSubtype="8" fill="hold" grpId="0" nodeType="after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wipe(left)">
                                      <p:cBhvr>
                                        <p:cTn id="56" dur="500"/>
                                        <p:tgtEl>
                                          <p:spTgt spid="9"/>
                                        </p:tgtEl>
                                      </p:cBhvr>
                                    </p:animEffect>
                                  </p:childTnLst>
                                </p:cTn>
                              </p:par>
                            </p:childTnLst>
                          </p:cTn>
                        </p:par>
                        <p:par>
                          <p:cTn id="57" fill="hold">
                            <p:stCondLst>
                              <p:cond delay="2500"/>
                            </p:stCondLst>
                            <p:childTnLst>
                              <p:par>
                                <p:cTn id="58" presetID="22" presetClass="entr" presetSubtype="8" fill="hold" grpId="0" nodeType="after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ipe(left)">
                                      <p:cBhvr>
                                        <p:cTn id="60" dur="500"/>
                                        <p:tgtEl>
                                          <p:spTgt spid="10"/>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par>
                          <p:cTn id="65" fill="hold">
                            <p:stCondLst>
                              <p:cond delay="3500"/>
                            </p:stCondLst>
                            <p:childTnLst>
                              <p:par>
                                <p:cTn id="66" presetID="22" presetClass="entr" presetSubtype="8" fill="hold" grpId="0" nodeType="after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ipe(left)">
                                      <p:cBhvr>
                                        <p:cTn id="68" dur="500"/>
                                        <p:tgtEl>
                                          <p:spTgt spid="12"/>
                                        </p:tgtEl>
                                      </p:cBhvr>
                                    </p:animEffect>
                                  </p:childTnLst>
                                </p:cTn>
                              </p:par>
                            </p:childTnLst>
                          </p:cTn>
                        </p:par>
                        <p:par>
                          <p:cTn id="69" fill="hold">
                            <p:stCondLst>
                              <p:cond delay="4000"/>
                            </p:stCondLst>
                            <p:childTnLst>
                              <p:par>
                                <p:cTn id="70" presetID="22" presetClass="entr" presetSubtype="8" fill="hold" grpId="0"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left)">
                                      <p:cBhvr>
                                        <p:cTn id="72" dur="500"/>
                                        <p:tgtEl>
                                          <p:spTgt spid="20"/>
                                        </p:tgtEl>
                                      </p:cBhvr>
                                    </p:animEffect>
                                  </p:childTnLst>
                                </p:cTn>
                              </p:par>
                            </p:childTnLst>
                          </p:cTn>
                        </p:par>
                        <p:par>
                          <p:cTn id="73" fill="hold">
                            <p:stCondLst>
                              <p:cond delay="4500"/>
                            </p:stCondLst>
                            <p:childTnLst>
                              <p:par>
                                <p:cTn id="74" presetID="10" presetClass="entr" presetSubtype="0" fill="hold" nodeType="after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2000"/>
                                        <p:tgtEl>
                                          <p:spTgt spid="15"/>
                                        </p:tgtEl>
                                      </p:cBhvr>
                                    </p:animEffect>
                                  </p:childTnLst>
                                </p:cTn>
                              </p:par>
                            </p:childTnLst>
                          </p:cTn>
                        </p:par>
                        <p:par>
                          <p:cTn id="77" fill="hold">
                            <p:stCondLst>
                              <p:cond delay="6500"/>
                            </p:stCondLst>
                            <p:childTnLst>
                              <p:par>
                                <p:cTn id="78" presetID="22" presetClass="entr" presetSubtype="1" fill="hold" grpId="0" nodeType="after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wipe(up)">
                                      <p:cBhvr>
                                        <p:cTn id="80" dur="500"/>
                                        <p:tgtEl>
                                          <p:spTgt spid="21"/>
                                        </p:tgtEl>
                                      </p:cBhvr>
                                    </p:animEffect>
                                  </p:childTnLst>
                                </p:cTn>
                              </p:par>
                            </p:childTnLst>
                          </p:cTn>
                        </p:par>
                        <p:par>
                          <p:cTn id="81" fill="hold">
                            <p:stCondLst>
                              <p:cond delay="7000"/>
                            </p:stCondLst>
                            <p:childTnLst>
                              <p:par>
                                <p:cTn id="82" presetID="26" presetClass="emph" presetSubtype="0" fill="hold" grpId="1" nodeType="afterEffect">
                                  <p:stCondLst>
                                    <p:cond delay="0"/>
                                  </p:stCondLst>
                                  <p:childTnLst>
                                    <p:animEffect transition="out" filter="fade">
                                      <p:cBhvr>
                                        <p:cTn id="83" dur="500" tmFilter="0, 0; .2, .5; .8, .5; 1, 0"/>
                                        <p:tgtEl>
                                          <p:spTgt spid="21"/>
                                        </p:tgtEl>
                                      </p:cBhvr>
                                    </p:animEffect>
                                    <p:animScale>
                                      <p:cBhvr>
                                        <p:cTn id="84"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animBg="1"/>
      <p:bldP spid="14" grpId="0" animBg="1"/>
      <p:bldP spid="16" grpId="0" animBg="1"/>
      <p:bldP spid="17" grpId="0"/>
      <p:bldP spid="19" grpId="0" animBg="1"/>
      <p:bldP spid="20" grpId="0"/>
      <p:bldP spid="21" grpId="0" animBg="1"/>
      <p:bldP spid="2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1406" y="104772"/>
            <a:ext cx="8186766" cy="609584"/>
          </a:xfrm>
        </p:spPr>
        <p:txBody>
          <a:bodyPr>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4400" b="1" i="1" dirty="0" smtClean="0">
                <a:ln/>
                <a:solidFill>
                  <a:schemeClr val="accent3"/>
                </a:solidFill>
                <a:effectLst/>
                <a:latin typeface="Times New Roman" pitchFamily="18" charset="0"/>
                <a:cs typeface="Times New Roman" pitchFamily="18" charset="0"/>
              </a:rPr>
              <a:t>Merits Of New Approach</a:t>
            </a:r>
            <a:endParaRPr lang="en-US" sz="4400" b="1" i="1" dirty="0">
              <a:ln/>
              <a:solidFill>
                <a:schemeClr val="accent3"/>
              </a:solidFill>
              <a:effectLst/>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srcRect l="5621" t="8333" r="3402" b="3125"/>
          <a:stretch>
            <a:fillRect/>
          </a:stretch>
        </p:blipFill>
        <p:spPr bwMode="auto">
          <a:xfrm>
            <a:off x="71406" y="1357298"/>
            <a:ext cx="5082603" cy="4214842"/>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0"/>
          </a:effectLst>
        </p:spPr>
      </p:pic>
      <p:sp>
        <p:nvSpPr>
          <p:cNvPr id="7" name="Rectangle 6"/>
          <p:cNvSpPr/>
          <p:nvPr/>
        </p:nvSpPr>
        <p:spPr>
          <a:xfrm>
            <a:off x="1357291" y="2357430"/>
            <a:ext cx="2571768" cy="928694"/>
          </a:xfrm>
          <a:prstGeom prst="rect">
            <a:avLst/>
          </a:prstGeom>
          <a:solidFill>
            <a:schemeClr val="accent4">
              <a:lumMod val="60000"/>
              <a:lumOff val="40000"/>
              <a:alpha val="60000"/>
            </a:schemeClr>
          </a:solidFill>
          <a:ln>
            <a:solidFill>
              <a:srgbClr val="FFC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1214415" y="1711099"/>
            <a:ext cx="2786082" cy="646331"/>
          </a:xfrm>
          <a:prstGeom prst="rect">
            <a:avLst/>
          </a:prstGeom>
          <a:noFill/>
        </p:spPr>
        <p:txBody>
          <a:bodyPr wrap="square" rtlCol="0">
            <a:spAutoFit/>
          </a:bodyPr>
          <a:lstStyle/>
          <a:p>
            <a:pPr algn="ctr"/>
            <a:r>
              <a:rPr lang="en-US" sz="3600" b="1" dirty="0" smtClean="0">
                <a:solidFill>
                  <a:srgbClr val="C00000"/>
                </a:solidFill>
              </a:rPr>
              <a:t>0 ~ 9 + P = 11</a:t>
            </a:r>
            <a:endParaRPr lang="en-US" sz="3600" b="1" dirty="0">
              <a:solidFill>
                <a:srgbClr val="C00000"/>
              </a:solidFill>
            </a:endParaRPr>
          </a:p>
        </p:txBody>
      </p:sp>
      <p:sp>
        <p:nvSpPr>
          <p:cNvPr id="9" name="Rectangle 8"/>
          <p:cNvSpPr/>
          <p:nvPr/>
        </p:nvSpPr>
        <p:spPr>
          <a:xfrm>
            <a:off x="857225" y="3357562"/>
            <a:ext cx="3071834" cy="928694"/>
          </a:xfrm>
          <a:prstGeom prst="rect">
            <a:avLst/>
          </a:prstGeom>
          <a:solidFill>
            <a:schemeClr val="accent4">
              <a:lumMod val="60000"/>
              <a:lumOff val="40000"/>
              <a:alpha val="60000"/>
            </a:schemeClr>
          </a:solidFill>
          <a:ln>
            <a:solidFill>
              <a:srgbClr val="FFC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642911" y="4286256"/>
            <a:ext cx="3929090" cy="646331"/>
          </a:xfrm>
          <a:prstGeom prst="rect">
            <a:avLst/>
          </a:prstGeom>
          <a:noFill/>
        </p:spPr>
        <p:txBody>
          <a:bodyPr wrap="square" rtlCol="0">
            <a:spAutoFit/>
          </a:bodyPr>
          <a:lstStyle/>
          <a:p>
            <a:pPr algn="ctr"/>
            <a:r>
              <a:rPr lang="en-US" sz="3600" b="1" dirty="0" smtClean="0">
                <a:solidFill>
                  <a:srgbClr val="C00000"/>
                </a:solidFill>
              </a:rPr>
              <a:t>0 ~ 9 ; A~ Z = 36</a:t>
            </a:r>
            <a:endParaRPr lang="en-US" sz="3600" b="1" dirty="0">
              <a:solidFill>
                <a:srgbClr val="C00000"/>
              </a:solidFill>
            </a:endParaRPr>
          </a:p>
        </p:txBody>
      </p:sp>
      <p:sp>
        <p:nvSpPr>
          <p:cNvPr id="11" name="Rectangle 10"/>
          <p:cNvSpPr/>
          <p:nvPr/>
        </p:nvSpPr>
        <p:spPr>
          <a:xfrm>
            <a:off x="857225" y="3357562"/>
            <a:ext cx="500066" cy="928694"/>
          </a:xfrm>
          <a:prstGeom prst="rect">
            <a:avLst/>
          </a:prstGeom>
          <a:solidFill>
            <a:srgbClr val="FF8181">
              <a:alpha val="60000"/>
            </a:srgbClr>
          </a:solidFill>
          <a:ln>
            <a:solidFill>
              <a:srgbClr val="FFC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3286117" y="3357562"/>
            <a:ext cx="642942" cy="928694"/>
          </a:xfrm>
          <a:prstGeom prst="rect">
            <a:avLst/>
          </a:prstGeom>
          <a:solidFill>
            <a:srgbClr val="FF8181">
              <a:alpha val="60000"/>
            </a:srgbClr>
          </a:solidFill>
          <a:ln>
            <a:solidFill>
              <a:srgbClr val="FFC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p:nvGrpSpPr>
        <p:grpSpPr>
          <a:xfrm>
            <a:off x="5605125" y="1205955"/>
            <a:ext cx="2418198" cy="2237323"/>
            <a:chOff x="5605125" y="1205955"/>
            <a:chExt cx="2418198" cy="2237323"/>
          </a:xfrm>
        </p:grpSpPr>
        <p:cxnSp>
          <p:nvCxnSpPr>
            <p:cNvPr id="13" name="Straight Arrow Connector 12"/>
            <p:cNvCxnSpPr/>
            <p:nvPr/>
          </p:nvCxnSpPr>
          <p:spPr>
            <a:xfrm rot="5400000" flipH="1" flipV="1">
              <a:off x="4619343" y="2324128"/>
              <a:ext cx="2237323" cy="977"/>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p:cNvCxnSpPr/>
            <p:nvPr/>
          </p:nvCxnSpPr>
          <p:spPr>
            <a:xfrm>
              <a:off x="5605125" y="3313723"/>
              <a:ext cx="2418198" cy="95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rot="16200000">
            <a:off x="4885620" y="1682431"/>
            <a:ext cx="1409294" cy="369332"/>
          </a:xfrm>
          <a:prstGeom prst="rect">
            <a:avLst/>
          </a:prstGeom>
          <a:noFill/>
          <a:ln>
            <a:noFill/>
          </a:ln>
        </p:spPr>
        <p:txBody>
          <a:bodyPr wrap="square" rtlCol="0">
            <a:spAutoFit/>
          </a:bodyPr>
          <a:lstStyle/>
          <a:p>
            <a:pPr algn="r"/>
            <a:r>
              <a:rPr lang="en-US" b="1" i="1" dirty="0" smtClean="0">
                <a:solidFill>
                  <a:srgbClr val="FFFF00"/>
                </a:solidFill>
                <a:latin typeface="Times New Roman" pitchFamily="18" charset="0"/>
                <a:cs typeface="Times New Roman" pitchFamily="18" charset="0"/>
              </a:rPr>
              <a:t>Accuracy</a:t>
            </a:r>
            <a:endParaRPr lang="en-US" b="1" i="1" dirty="0">
              <a:solidFill>
                <a:srgbClr val="FFFF00"/>
              </a:solidFill>
              <a:latin typeface="Times New Roman" pitchFamily="18" charset="0"/>
              <a:cs typeface="Times New Roman" pitchFamily="18" charset="0"/>
            </a:endParaRPr>
          </a:p>
        </p:txBody>
      </p:sp>
      <p:sp>
        <p:nvSpPr>
          <p:cNvPr id="16" name="TextBox 15"/>
          <p:cNvSpPr txBox="1"/>
          <p:nvPr/>
        </p:nvSpPr>
        <p:spPr>
          <a:xfrm>
            <a:off x="6357950" y="3256753"/>
            <a:ext cx="1709341" cy="369332"/>
          </a:xfrm>
          <a:prstGeom prst="rect">
            <a:avLst/>
          </a:prstGeom>
          <a:noFill/>
          <a:ln>
            <a:noFill/>
          </a:ln>
        </p:spPr>
        <p:txBody>
          <a:bodyPr wrap="square" rtlCol="0">
            <a:spAutoFit/>
          </a:bodyPr>
          <a:lstStyle/>
          <a:p>
            <a:pPr algn="r"/>
            <a:r>
              <a:rPr lang="en-US" b="1" i="1" dirty="0" smtClean="0">
                <a:solidFill>
                  <a:srgbClr val="FFFF00"/>
                </a:solidFill>
                <a:latin typeface="Times New Roman" pitchFamily="18" charset="0"/>
                <a:cs typeface="Times New Roman" pitchFamily="18" charset="0"/>
              </a:rPr>
              <a:t>Cycle Time</a:t>
            </a:r>
            <a:endParaRPr lang="en-US" b="1" i="1" dirty="0">
              <a:solidFill>
                <a:srgbClr val="FFFF00"/>
              </a:solidFill>
              <a:latin typeface="Times New Roman" pitchFamily="18" charset="0"/>
              <a:cs typeface="Times New Roman" pitchFamily="18" charset="0"/>
            </a:endParaRPr>
          </a:p>
        </p:txBody>
      </p:sp>
      <p:cxnSp>
        <p:nvCxnSpPr>
          <p:cNvPr id="17" name="Straight Arrow Connector 16"/>
          <p:cNvCxnSpPr/>
          <p:nvPr/>
        </p:nvCxnSpPr>
        <p:spPr>
          <a:xfrm flipV="1">
            <a:off x="5824961" y="1635731"/>
            <a:ext cx="1846624" cy="1591941"/>
          </a:xfrm>
          <a:prstGeom prst="straightConnector1">
            <a:avLst/>
          </a:prstGeom>
          <a:ln w="38100">
            <a:solidFill>
              <a:srgbClr val="0CC622"/>
            </a:solidFill>
            <a:tailEnd type="arrow"/>
          </a:ln>
        </p:spPr>
        <p:style>
          <a:lnRef idx="3">
            <a:schemeClr val="accent2"/>
          </a:lnRef>
          <a:fillRef idx="0">
            <a:schemeClr val="accent2"/>
          </a:fillRef>
          <a:effectRef idx="2">
            <a:schemeClr val="accent2"/>
          </a:effectRef>
          <a:fontRef idx="minor">
            <a:schemeClr val="tx1"/>
          </a:fontRef>
        </p:style>
      </p:cxnSp>
      <p:sp>
        <p:nvSpPr>
          <p:cNvPr id="18" name="Arc 17"/>
          <p:cNvSpPr/>
          <p:nvPr/>
        </p:nvSpPr>
        <p:spPr>
          <a:xfrm rot="10468650">
            <a:off x="6035513" y="-642966"/>
            <a:ext cx="3465709" cy="3766035"/>
          </a:xfrm>
          <a:prstGeom prst="arc">
            <a:avLst/>
          </a:prstGeom>
          <a:ln w="38100">
            <a:solidFill>
              <a:srgbClr val="FF5353"/>
            </a:solidFill>
            <a:headEnd type="triangle" w="lg" len="lg"/>
            <a:tailEnd type="none"/>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19" name="TextBox 18"/>
          <p:cNvSpPr txBox="1"/>
          <p:nvPr/>
        </p:nvSpPr>
        <p:spPr>
          <a:xfrm>
            <a:off x="7275880" y="2754393"/>
            <a:ext cx="923312" cy="369332"/>
          </a:xfrm>
          <a:prstGeom prst="rect">
            <a:avLst/>
          </a:prstGeom>
          <a:noFill/>
          <a:ln>
            <a:noFill/>
          </a:ln>
        </p:spPr>
        <p:txBody>
          <a:bodyPr wrap="square" rtlCol="0">
            <a:spAutoFit/>
          </a:bodyPr>
          <a:lstStyle/>
          <a:p>
            <a:pPr algn="r"/>
            <a:r>
              <a:rPr lang="en-US" b="1" i="1" dirty="0" smtClean="0">
                <a:solidFill>
                  <a:srgbClr val="FFFF00"/>
                </a:solidFill>
                <a:latin typeface="Times New Roman" pitchFamily="18" charset="0"/>
                <a:cs typeface="Times New Roman" pitchFamily="18" charset="0"/>
              </a:rPr>
              <a:t>Output</a:t>
            </a:r>
            <a:endParaRPr lang="en-US" b="1" i="1" dirty="0">
              <a:solidFill>
                <a:srgbClr val="FFFF00"/>
              </a:solidFill>
              <a:latin typeface="Times New Roman" pitchFamily="18" charset="0"/>
              <a:cs typeface="Times New Roman" pitchFamily="18" charset="0"/>
            </a:endParaRPr>
          </a:p>
        </p:txBody>
      </p:sp>
      <p:sp>
        <p:nvSpPr>
          <p:cNvPr id="21" name="Left Arrow 20"/>
          <p:cNvSpPr/>
          <p:nvPr/>
        </p:nvSpPr>
        <p:spPr>
          <a:xfrm rot="7395206">
            <a:off x="5866552" y="3137314"/>
            <a:ext cx="1071570" cy="428628"/>
          </a:xfrm>
          <a:prstGeom prst="leftArrow">
            <a:avLst>
              <a:gd name="adj1" fmla="val 50000"/>
              <a:gd name="adj2" fmla="val 9202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2" name="TextBox 21"/>
          <p:cNvSpPr txBox="1"/>
          <p:nvPr/>
        </p:nvSpPr>
        <p:spPr>
          <a:xfrm>
            <a:off x="5072066" y="4000504"/>
            <a:ext cx="3786182" cy="446276"/>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buFont typeface="Wingdings" pitchFamily="2" charset="2"/>
              <a:buChar char="q"/>
            </a:pPr>
            <a:r>
              <a:rPr lang="en-US" sz="2300" dirty="0" smtClean="0">
                <a:ln w="11430"/>
                <a:solidFill>
                  <a:schemeClr val="accent2">
                    <a:lumMod val="75000"/>
                  </a:schemeClr>
                </a:solidFill>
                <a:effectLst>
                  <a:outerShdw blurRad="50800" dist="39000" dir="5460000" algn="tl">
                    <a:srgbClr val="000000">
                      <a:alpha val="38000"/>
                    </a:srgbClr>
                  </a:outerShdw>
                </a:effectLst>
              </a:rPr>
              <a:t> Reduce Fault Tolerance</a:t>
            </a:r>
            <a:endParaRPr lang="en-US" sz="2300" dirty="0">
              <a:ln w="11430"/>
              <a:solidFill>
                <a:schemeClr val="accent2">
                  <a:lumMod val="75000"/>
                </a:schemeClr>
              </a:solidFill>
              <a:effectLst>
                <a:outerShdw blurRad="50800" dist="39000" dir="5460000" algn="tl">
                  <a:srgbClr val="000000">
                    <a:alpha val="38000"/>
                  </a:srgbClr>
                </a:outerShdw>
              </a:effectLst>
            </a:endParaRPr>
          </a:p>
        </p:txBody>
      </p:sp>
      <p:sp>
        <p:nvSpPr>
          <p:cNvPr id="23" name="TextBox 22"/>
          <p:cNvSpPr txBox="1"/>
          <p:nvPr/>
        </p:nvSpPr>
        <p:spPr>
          <a:xfrm>
            <a:off x="5072066" y="4340046"/>
            <a:ext cx="3786182" cy="446276"/>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buFont typeface="Wingdings" pitchFamily="2" charset="2"/>
              <a:buChar char="q"/>
            </a:pPr>
            <a:r>
              <a:rPr lang="en-US" sz="23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Reduce Minor Stoppages</a:t>
            </a:r>
            <a:endParaRPr lang="en-US" sz="23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4" name="TextBox 23"/>
          <p:cNvSpPr txBox="1"/>
          <p:nvPr/>
        </p:nvSpPr>
        <p:spPr>
          <a:xfrm>
            <a:off x="5072066" y="5483054"/>
            <a:ext cx="4143404" cy="446276"/>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buFont typeface="Wingdings" pitchFamily="2" charset="2"/>
              <a:buChar char="q"/>
            </a:pPr>
            <a:r>
              <a:rPr lang="en-US" sz="2300" dirty="0" smtClean="0">
                <a:ln w="11430"/>
                <a:solidFill>
                  <a:schemeClr val="accent2">
                    <a:lumMod val="75000"/>
                  </a:schemeClr>
                </a:solidFill>
                <a:effectLst>
                  <a:outerShdw blurRad="50800" dist="39000" dir="5460000" algn="tl">
                    <a:srgbClr val="000000">
                      <a:alpha val="38000"/>
                    </a:srgbClr>
                  </a:outerShdw>
                </a:effectLst>
              </a:rPr>
              <a:t> Increase Production Output</a:t>
            </a:r>
            <a:endParaRPr lang="en-US" sz="2300" dirty="0">
              <a:ln w="11430"/>
              <a:solidFill>
                <a:schemeClr val="accent2">
                  <a:lumMod val="75000"/>
                </a:schemeClr>
              </a:solidFill>
              <a:effectLst>
                <a:outerShdw blurRad="50800" dist="39000" dir="5460000" algn="tl">
                  <a:srgbClr val="000000">
                    <a:alpha val="38000"/>
                  </a:srgbClr>
                </a:outerShdw>
              </a:effectLst>
            </a:endParaRPr>
          </a:p>
        </p:txBody>
      </p:sp>
      <p:sp>
        <p:nvSpPr>
          <p:cNvPr id="25" name="TextBox 24"/>
          <p:cNvSpPr txBox="1"/>
          <p:nvPr/>
        </p:nvSpPr>
        <p:spPr>
          <a:xfrm>
            <a:off x="5072066" y="5125864"/>
            <a:ext cx="3786182" cy="446276"/>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buFont typeface="Wingdings" pitchFamily="2" charset="2"/>
              <a:buChar char="q"/>
            </a:pPr>
            <a:r>
              <a:rPr lang="en-US" sz="23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Reduce Operation Time</a:t>
            </a:r>
            <a:endParaRPr lang="en-US" sz="23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6" name="TextBox 25"/>
          <p:cNvSpPr txBox="1"/>
          <p:nvPr/>
        </p:nvSpPr>
        <p:spPr>
          <a:xfrm>
            <a:off x="5072098" y="4714884"/>
            <a:ext cx="3786182" cy="446276"/>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buFont typeface="Wingdings" pitchFamily="2" charset="2"/>
              <a:buChar char="q"/>
            </a:pPr>
            <a:r>
              <a:rPr lang="en-US" sz="2300" dirty="0" smtClean="0">
                <a:ln w="11430"/>
                <a:solidFill>
                  <a:schemeClr val="accent2">
                    <a:lumMod val="75000"/>
                  </a:schemeClr>
                </a:solidFill>
                <a:effectLst>
                  <a:outerShdw blurRad="50800" dist="39000" dir="5460000" algn="tl">
                    <a:srgbClr val="000000">
                      <a:alpha val="38000"/>
                    </a:srgbClr>
                  </a:outerShdw>
                </a:effectLst>
              </a:rPr>
              <a:t> Reduce Inspection Qty.</a:t>
            </a:r>
            <a:endParaRPr lang="en-US" sz="2300" dirty="0">
              <a:ln w="11430"/>
              <a:solidFill>
                <a:schemeClr val="accent2">
                  <a:lumMod val="75000"/>
                </a:schemeClr>
              </a:solidFill>
              <a:effectLst>
                <a:outerShdw blurRad="50800" dist="39000" dir="5460000" algn="tl">
                  <a:srgbClr val="000000">
                    <a:alpha val="38000"/>
                  </a:srgbClr>
                </a:outerShdw>
              </a:effectLst>
            </a:endParaRPr>
          </a:p>
        </p:txBody>
      </p:sp>
      <p:sp>
        <p:nvSpPr>
          <p:cNvPr id="27" name="Explosion 1 26"/>
          <p:cNvSpPr/>
          <p:nvPr/>
        </p:nvSpPr>
        <p:spPr>
          <a:xfrm rot="20991619">
            <a:off x="-99482" y="4917344"/>
            <a:ext cx="5362169" cy="1948982"/>
          </a:xfrm>
          <a:prstGeom prst="irregularSeal1">
            <a:avLst/>
          </a:prstGeom>
        </p:spPr>
        <p:style>
          <a:lnRef idx="0">
            <a:schemeClr val="accent2"/>
          </a:lnRef>
          <a:fillRef idx="3">
            <a:schemeClr val="accent2"/>
          </a:fillRef>
          <a:effectRef idx="3">
            <a:schemeClr val="accent2"/>
          </a:effectRef>
          <a:fontRef idx="minor">
            <a:schemeClr val="lt1"/>
          </a:fontRef>
        </p:style>
        <p:txBody>
          <a:bodyPr rtlCol="0" anchor="ctr">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2800" i="1" dirty="0" smtClean="0">
                <a:ln>
                  <a:solidFill>
                    <a:srgbClr val="FFFF00"/>
                  </a:solidFill>
                </a:ln>
                <a:solidFill>
                  <a:srgbClr val="FFFF00"/>
                </a:solidFill>
                <a:latin typeface="Times New Roman" pitchFamily="18" charset="0"/>
                <a:cs typeface="Times New Roman" pitchFamily="18" charset="0"/>
              </a:rPr>
              <a:t>Machine Cycle Time  &lt; 0.2 sec</a:t>
            </a:r>
            <a:endParaRPr lang="en-US" sz="2800" i="1" dirty="0">
              <a:ln>
                <a:solidFill>
                  <a:srgbClr val="FFFF00"/>
                </a:solidFill>
              </a:ln>
              <a:solidFill>
                <a:srgbClr val="FFFF00"/>
              </a:solidFill>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900">
        <p14:glitt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3"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strips(upRight)">
                                      <p:cBhvr>
                                        <p:cTn id="45" dur="500"/>
                                        <p:tgtEl>
                                          <p:spTgt spid="2"/>
                                        </p:tgtEl>
                                      </p:cBhvr>
                                    </p:animEffect>
                                  </p:childTnLst>
                                </p:cTn>
                              </p:par>
                            </p:childTnLst>
                          </p:cTn>
                        </p:par>
                        <p:par>
                          <p:cTn id="46" fill="hold">
                            <p:stCondLst>
                              <p:cond delay="500"/>
                            </p:stCondLst>
                            <p:childTnLst>
                              <p:par>
                                <p:cTn id="47" presetID="42" presetClass="entr" presetSubtype="0"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childTnLst>
                          </p:cTn>
                        </p:par>
                        <p:par>
                          <p:cTn id="52" fill="hold">
                            <p:stCondLst>
                              <p:cond delay="1500"/>
                            </p:stCondLst>
                            <p:childTnLst>
                              <p:par>
                                <p:cTn id="53" presetID="42" presetClass="entr" presetSubtype="0"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1000"/>
                                        <p:tgtEl>
                                          <p:spTgt spid="15"/>
                                        </p:tgtEl>
                                      </p:cBhvr>
                                    </p:animEffect>
                                    <p:anim calcmode="lin" valueType="num">
                                      <p:cBhvr>
                                        <p:cTn id="56" dur="1000" fill="hold"/>
                                        <p:tgtEl>
                                          <p:spTgt spid="15"/>
                                        </p:tgtEl>
                                        <p:attrNameLst>
                                          <p:attrName>ppt_x</p:attrName>
                                        </p:attrNameLst>
                                      </p:cBhvr>
                                      <p:tavLst>
                                        <p:tav tm="0">
                                          <p:val>
                                            <p:strVal val="#ppt_x"/>
                                          </p:val>
                                        </p:tav>
                                        <p:tav tm="100000">
                                          <p:val>
                                            <p:strVal val="#ppt_x"/>
                                          </p:val>
                                        </p:tav>
                                      </p:tavLst>
                                    </p:anim>
                                    <p:anim calcmode="lin" valueType="num">
                                      <p:cBhvr>
                                        <p:cTn id="57" dur="1000" fill="hold"/>
                                        <p:tgtEl>
                                          <p:spTgt spid="15"/>
                                        </p:tgtEl>
                                        <p:attrNameLst>
                                          <p:attrName>ppt_y</p:attrName>
                                        </p:attrNameLst>
                                      </p:cBhvr>
                                      <p:tavLst>
                                        <p:tav tm="0">
                                          <p:val>
                                            <p:strVal val="#ppt_y+.1"/>
                                          </p:val>
                                        </p:tav>
                                        <p:tav tm="100000">
                                          <p:val>
                                            <p:strVal val="#ppt_y"/>
                                          </p:val>
                                        </p:tav>
                                      </p:tavLst>
                                    </p:anim>
                                  </p:childTnLst>
                                </p:cTn>
                              </p:par>
                            </p:childTnLst>
                          </p:cTn>
                        </p:par>
                        <p:par>
                          <p:cTn id="58" fill="hold">
                            <p:stCondLst>
                              <p:cond delay="2500"/>
                            </p:stCondLst>
                            <p:childTnLst>
                              <p:par>
                                <p:cTn id="59" presetID="22" presetClass="entr" presetSubtype="4" fill="hold"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down)">
                                      <p:cBhvr>
                                        <p:cTn id="61" dur="500"/>
                                        <p:tgtEl>
                                          <p:spTgt spid="17"/>
                                        </p:tgtEl>
                                      </p:cBhvr>
                                    </p:animEffect>
                                  </p:childTnLst>
                                </p:cTn>
                              </p:par>
                            </p:childTnLst>
                          </p:cTn>
                        </p:par>
                        <p:par>
                          <p:cTn id="62" fill="hold">
                            <p:stCondLst>
                              <p:cond delay="3000"/>
                            </p:stCondLst>
                            <p:childTnLst>
                              <p:par>
                                <p:cTn id="63" presetID="22" presetClass="entr" presetSubtype="1" fill="hold" grpId="0"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up)">
                                      <p:cBhvr>
                                        <p:cTn id="65" dur="500"/>
                                        <p:tgtEl>
                                          <p:spTgt spid="18"/>
                                        </p:tgtEl>
                                      </p:cBhvr>
                                    </p:animEffect>
                                  </p:childTnLst>
                                </p:cTn>
                              </p:par>
                            </p:childTnLst>
                          </p:cTn>
                        </p:par>
                        <p:par>
                          <p:cTn id="66" fill="hold">
                            <p:stCondLst>
                              <p:cond delay="3500"/>
                            </p:stCondLst>
                            <p:childTnLst>
                              <p:par>
                                <p:cTn id="67" presetID="22" presetClass="entr" presetSubtype="8"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left)">
                                      <p:cBhvr>
                                        <p:cTn id="69" dur="500"/>
                                        <p:tgtEl>
                                          <p:spTgt spid="19"/>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wipe(down)">
                                      <p:cBhvr>
                                        <p:cTn id="74" dur="500"/>
                                        <p:tgtEl>
                                          <p:spTgt spid="21"/>
                                        </p:tgtEl>
                                      </p:cBhvr>
                                    </p:animEffect>
                                  </p:childTnLst>
                                </p:cTn>
                              </p:par>
                            </p:childTnLst>
                          </p:cTn>
                        </p:par>
                        <p:par>
                          <p:cTn id="75" fill="hold">
                            <p:stCondLst>
                              <p:cond delay="500"/>
                            </p:stCondLst>
                            <p:childTnLst>
                              <p:par>
                                <p:cTn id="76" presetID="22" presetClass="entr" presetSubtype="8" fill="hold" grpId="0" nodeType="after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wipe(left)">
                                      <p:cBhvr>
                                        <p:cTn id="78" dur="500"/>
                                        <p:tgtEl>
                                          <p:spTgt spid="22"/>
                                        </p:tgtEl>
                                      </p:cBhvr>
                                    </p:animEffect>
                                  </p:childTnLst>
                                </p:cTn>
                              </p:par>
                            </p:childTnLst>
                          </p:cTn>
                        </p:par>
                        <p:par>
                          <p:cTn id="79" fill="hold">
                            <p:stCondLst>
                              <p:cond delay="1000"/>
                            </p:stCondLst>
                            <p:childTnLst>
                              <p:par>
                                <p:cTn id="80" presetID="22" presetClass="entr" presetSubtype="8" fill="hold" grpId="0" nodeType="after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wipe(left)">
                                      <p:cBhvr>
                                        <p:cTn id="82" dur="500"/>
                                        <p:tgtEl>
                                          <p:spTgt spid="23"/>
                                        </p:tgtEl>
                                      </p:cBhvr>
                                    </p:animEffect>
                                  </p:childTnLst>
                                </p:cTn>
                              </p:par>
                            </p:childTnLst>
                          </p:cTn>
                        </p:par>
                        <p:par>
                          <p:cTn id="83" fill="hold">
                            <p:stCondLst>
                              <p:cond delay="1500"/>
                            </p:stCondLst>
                            <p:childTnLst>
                              <p:par>
                                <p:cTn id="84" presetID="22" presetClass="entr" presetSubtype="8" fill="hold" grpId="0" nodeType="after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wipe(left)">
                                      <p:cBhvr>
                                        <p:cTn id="86" dur="500"/>
                                        <p:tgtEl>
                                          <p:spTgt spid="26"/>
                                        </p:tgtEl>
                                      </p:cBhvr>
                                    </p:animEffect>
                                  </p:childTnLst>
                                </p:cTn>
                              </p:par>
                            </p:childTnLst>
                          </p:cTn>
                        </p:par>
                        <p:par>
                          <p:cTn id="87" fill="hold">
                            <p:stCondLst>
                              <p:cond delay="2000"/>
                            </p:stCondLst>
                            <p:childTnLst>
                              <p:par>
                                <p:cTn id="88" presetID="22" presetClass="entr" presetSubtype="8" fill="hold" grpId="0" nodeType="after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wipe(left)">
                                      <p:cBhvr>
                                        <p:cTn id="90" dur="500"/>
                                        <p:tgtEl>
                                          <p:spTgt spid="25"/>
                                        </p:tgtEl>
                                      </p:cBhvr>
                                    </p:animEffect>
                                  </p:childTnLst>
                                </p:cTn>
                              </p:par>
                            </p:childTnLst>
                          </p:cTn>
                        </p:par>
                        <p:par>
                          <p:cTn id="91" fill="hold">
                            <p:stCondLst>
                              <p:cond delay="2500"/>
                            </p:stCondLst>
                            <p:childTnLst>
                              <p:par>
                                <p:cTn id="92" presetID="22" presetClass="entr" presetSubtype="8" fill="hold" grpId="0" nodeType="after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left)">
                                      <p:cBhvr>
                                        <p:cTn id="94" dur="500"/>
                                        <p:tgtEl>
                                          <p:spTgt spid="24"/>
                                        </p:tgtEl>
                                      </p:cBhvr>
                                    </p:animEffect>
                                  </p:childTnLst>
                                </p:cTn>
                              </p:par>
                            </p:childTnLst>
                          </p:cTn>
                        </p:par>
                      </p:childTnLst>
                    </p:cTn>
                  </p:par>
                  <p:par>
                    <p:cTn id="95" fill="hold">
                      <p:stCondLst>
                        <p:cond delay="indefinite"/>
                      </p:stCondLst>
                      <p:childTnLst>
                        <p:par>
                          <p:cTn id="96" fill="hold">
                            <p:stCondLst>
                              <p:cond delay="0"/>
                            </p:stCondLst>
                            <p:childTnLst>
                              <p:par>
                                <p:cTn id="97" presetID="23" presetClass="entr" presetSubtype="32" fill="hold" grpId="0" nodeType="clickEffect">
                                  <p:stCondLst>
                                    <p:cond delay="0"/>
                                  </p:stCondLst>
                                  <p:childTnLst>
                                    <p:set>
                                      <p:cBhvr>
                                        <p:cTn id="98" dur="1" fill="hold">
                                          <p:stCondLst>
                                            <p:cond delay="0"/>
                                          </p:stCondLst>
                                        </p:cTn>
                                        <p:tgtEl>
                                          <p:spTgt spid="27"/>
                                        </p:tgtEl>
                                        <p:attrNameLst>
                                          <p:attrName>style.visibility</p:attrName>
                                        </p:attrNameLst>
                                      </p:cBhvr>
                                      <p:to>
                                        <p:strVal val="visible"/>
                                      </p:to>
                                    </p:set>
                                    <p:anim calcmode="lin" valueType="num">
                                      <p:cBhvr>
                                        <p:cTn id="99" dur="500" fill="hold"/>
                                        <p:tgtEl>
                                          <p:spTgt spid="27"/>
                                        </p:tgtEl>
                                        <p:attrNameLst>
                                          <p:attrName>ppt_w</p:attrName>
                                        </p:attrNameLst>
                                      </p:cBhvr>
                                      <p:tavLst>
                                        <p:tav tm="0">
                                          <p:val>
                                            <p:strVal val="4*#ppt_w"/>
                                          </p:val>
                                        </p:tav>
                                        <p:tav tm="100000">
                                          <p:val>
                                            <p:strVal val="#ppt_w"/>
                                          </p:val>
                                        </p:tav>
                                      </p:tavLst>
                                    </p:anim>
                                    <p:anim calcmode="lin" valueType="num">
                                      <p:cBhvr>
                                        <p:cTn id="100" dur="500" fill="hold"/>
                                        <p:tgtEl>
                                          <p:spTgt spid="2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9" grpId="1" animBg="1"/>
      <p:bldP spid="10" grpId="0"/>
      <p:bldP spid="11" grpId="0" animBg="1"/>
      <p:bldP spid="12" grpId="0" animBg="1"/>
      <p:bldP spid="15" grpId="0"/>
      <p:bldP spid="16" grpId="0"/>
      <p:bldP spid="18" grpId="0" animBg="1"/>
      <p:bldP spid="19" grpId="0"/>
      <p:bldP spid="21" grpId="0" animBg="1"/>
      <p:bldP spid="22" grpId="0"/>
      <p:bldP spid="23" grpId="0"/>
      <p:bldP spid="24" grpId="0"/>
      <p:bldP spid="25" grpId="0"/>
      <p:bldP spid="26" grpId="0"/>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3874159598"/>
              </p:ext>
            </p:extLst>
          </p:nvPr>
        </p:nvGraphicFramePr>
        <p:xfrm>
          <a:off x="-180528" y="980728"/>
          <a:ext cx="4968552" cy="2808312"/>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p:cNvSpPr>
            <a:spLocks noGrp="1"/>
          </p:cNvSpPr>
          <p:nvPr>
            <p:ph type="title"/>
          </p:nvPr>
        </p:nvSpPr>
        <p:spPr>
          <a:xfrm>
            <a:off x="71406" y="104772"/>
            <a:ext cx="8186766" cy="609584"/>
          </a:xfrm>
        </p:spPr>
        <p:txBody>
          <a:bodyPr>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4400" b="1" i="1" dirty="0" smtClean="0">
                <a:ln/>
                <a:solidFill>
                  <a:schemeClr val="accent3"/>
                </a:solidFill>
                <a:effectLst/>
                <a:latin typeface="Times New Roman" pitchFamily="18" charset="0"/>
                <a:cs typeface="Times New Roman" pitchFamily="18" charset="0"/>
              </a:rPr>
              <a:t>Mixing Of </a:t>
            </a:r>
            <a:r>
              <a:rPr lang="en-US" sz="4400" b="1" i="1" dirty="0" err="1" smtClean="0">
                <a:ln/>
                <a:solidFill>
                  <a:schemeClr val="accent3"/>
                </a:solidFill>
                <a:effectLst/>
                <a:latin typeface="Times New Roman" pitchFamily="18" charset="0"/>
                <a:cs typeface="Times New Roman" pitchFamily="18" charset="0"/>
              </a:rPr>
              <a:t>Weekcode</a:t>
            </a:r>
            <a:endParaRPr lang="en-US" sz="4400" b="1" i="1" dirty="0">
              <a:ln/>
              <a:solidFill>
                <a:schemeClr val="accent3"/>
              </a:solidFill>
              <a:effectLst/>
              <a:latin typeface="Times New Roman" pitchFamily="18" charset="0"/>
              <a:cs typeface="Times New Roman" pitchFamily="18" charset="0"/>
            </a:endParaRPr>
          </a:p>
        </p:txBody>
      </p:sp>
      <p:graphicFrame>
        <p:nvGraphicFramePr>
          <p:cNvPr id="4" name="Chart 3"/>
          <p:cNvGraphicFramePr>
            <a:graphicFrameLocks/>
          </p:cNvGraphicFramePr>
          <p:nvPr>
            <p:extLst>
              <p:ext uri="{D42A27DB-BD31-4B8C-83A1-F6EECF244321}">
                <p14:modId xmlns:p14="http://schemas.microsoft.com/office/powerpoint/2010/main" val="1891081138"/>
              </p:ext>
            </p:extLst>
          </p:nvPr>
        </p:nvGraphicFramePr>
        <p:xfrm>
          <a:off x="4499992" y="764704"/>
          <a:ext cx="4392488" cy="34563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p:cNvGraphicFramePr>
          <p:nvPr>
            <p:extLst>
              <p:ext uri="{D42A27DB-BD31-4B8C-83A1-F6EECF244321}">
                <p14:modId xmlns:p14="http://schemas.microsoft.com/office/powerpoint/2010/main" val="2188730673"/>
              </p:ext>
            </p:extLst>
          </p:nvPr>
        </p:nvGraphicFramePr>
        <p:xfrm>
          <a:off x="251520" y="3717032"/>
          <a:ext cx="4285710" cy="314096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p:cNvGraphicFramePr>
            <a:graphicFrameLocks/>
          </p:cNvGraphicFramePr>
          <p:nvPr>
            <p:extLst>
              <p:ext uri="{D42A27DB-BD31-4B8C-83A1-F6EECF244321}">
                <p14:modId xmlns:p14="http://schemas.microsoft.com/office/powerpoint/2010/main" val="585358167"/>
              </p:ext>
            </p:extLst>
          </p:nvPr>
        </p:nvGraphicFramePr>
        <p:xfrm>
          <a:off x="4788024" y="4375356"/>
          <a:ext cx="4176464" cy="2494630"/>
        </p:xfrm>
        <a:graphic>
          <a:graphicData uri="http://schemas.openxmlformats.org/drawingml/2006/chart">
            <c:chart xmlns:c="http://schemas.openxmlformats.org/drawingml/2006/chart" xmlns:r="http://schemas.openxmlformats.org/officeDocument/2006/relationships" r:id="rId5"/>
          </a:graphicData>
        </a:graphic>
      </p:graphicFrame>
      <p:sp>
        <p:nvSpPr>
          <p:cNvPr id="9" name="Explosion 1 8"/>
          <p:cNvSpPr/>
          <p:nvPr/>
        </p:nvSpPr>
        <p:spPr>
          <a:xfrm rot="20830110">
            <a:off x="3617800" y="2514848"/>
            <a:ext cx="5000660" cy="2344764"/>
          </a:xfrm>
          <a:prstGeom prst="irregularSeal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800" i="1" dirty="0" smtClean="0">
                <a:latin typeface="Times New Roman" pitchFamily="18" charset="0"/>
                <a:cs typeface="Times New Roman" pitchFamily="18" charset="0"/>
              </a:rPr>
              <a:t>No Customer Claim</a:t>
            </a:r>
            <a:endParaRPr lang="en-US" sz="2800" i="1" dirty="0">
              <a:latin typeface="Times New Roman" pitchFamily="18" charset="0"/>
              <a:cs typeface="Times New Roman" pitchFamily="18" charset="0"/>
            </a:endParaRPr>
          </a:p>
        </p:txBody>
      </p:sp>
      <p:sp>
        <p:nvSpPr>
          <p:cNvPr id="10" name="Explosion 1 9"/>
          <p:cNvSpPr/>
          <p:nvPr/>
        </p:nvSpPr>
        <p:spPr>
          <a:xfrm rot="20894881">
            <a:off x="2627315" y="3632507"/>
            <a:ext cx="5739622" cy="2000264"/>
          </a:xfrm>
          <a:prstGeom prst="irregularSeal1">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400" i="1" dirty="0" smtClean="0">
                <a:latin typeface="Times New Roman" pitchFamily="18" charset="0"/>
                <a:cs typeface="Times New Roman" pitchFamily="18" charset="0"/>
              </a:rPr>
              <a:t>Not Required By Customer</a:t>
            </a:r>
            <a:endParaRPr lang="en-US" sz="2400" i="1"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3" presetClass="entr" presetSubtype="32"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strVal val="4*#ppt_w"/>
                                          </p:val>
                                        </p:tav>
                                        <p:tav tm="100000">
                                          <p:val>
                                            <p:strVal val="#ppt_w"/>
                                          </p:val>
                                        </p:tav>
                                      </p:tavLst>
                                    </p:anim>
                                    <p:anim calcmode="lin" valueType="num">
                                      <p:cBhvr>
                                        <p:cTn id="33" dur="500" fill="hold"/>
                                        <p:tgtEl>
                                          <p:spTgt spid="9"/>
                                        </p:tgtEl>
                                        <p:attrNameLst>
                                          <p:attrName>ppt_h</p:attrName>
                                        </p:attrNameLst>
                                      </p:cBhvr>
                                      <p:tavLst>
                                        <p:tav tm="0">
                                          <p:val>
                                            <p:strVal val="4*#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35" presetClass="path" presetSubtype="0" accel="50000" decel="50000" fill="hold" grpId="1" nodeType="clickEffect">
                                  <p:stCondLst>
                                    <p:cond delay="0"/>
                                  </p:stCondLst>
                                  <p:childTnLst>
                                    <p:animMotion origin="layout" path="M 2.77778E-6 -2.77521E-6 L -0.38959 -2.77521E-6 " pathEditMode="relative" rAng="0" ptsTypes="AA">
                                      <p:cBhvr>
                                        <p:cTn id="37" dur="2000" fill="hold"/>
                                        <p:tgtEl>
                                          <p:spTgt spid="9"/>
                                        </p:tgtEl>
                                        <p:attrNameLst>
                                          <p:attrName>ppt_x</p:attrName>
                                          <p:attrName>ppt_y</p:attrName>
                                        </p:attrNameLst>
                                      </p:cBhvr>
                                      <p:rCtr x="-19479" y="0"/>
                                    </p:animMotion>
                                  </p:childTnLst>
                                </p:cTn>
                              </p:par>
                            </p:childTnLst>
                          </p:cTn>
                        </p:par>
                        <p:par>
                          <p:cTn id="38" fill="hold">
                            <p:stCondLst>
                              <p:cond delay="2000"/>
                            </p:stCondLst>
                            <p:childTnLst>
                              <p:par>
                                <p:cTn id="39" presetID="23" presetClass="entr" presetSubtype="32"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strVal val="4*#ppt_w"/>
                                          </p:val>
                                        </p:tav>
                                        <p:tav tm="100000">
                                          <p:val>
                                            <p:strVal val="#ppt_w"/>
                                          </p:val>
                                        </p:tav>
                                      </p:tavLst>
                                    </p:anim>
                                    <p:anim calcmode="lin" valueType="num">
                                      <p:cBhvr>
                                        <p:cTn id="42" dur="500" fill="hold"/>
                                        <p:tgtEl>
                                          <p:spTgt spid="1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4" grpId="0">
        <p:bldAsOne/>
      </p:bldGraphic>
      <p:bldGraphic spid="7" grpId="0">
        <p:bldAsOne/>
      </p:bldGraphic>
      <p:bldGraphic spid="8" grpId="0">
        <p:bldAsOne/>
      </p:bldGraphic>
      <p:bldP spid="9" grpId="0" animBg="1"/>
      <p:bldP spid="9" grpId="1"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www.jpg"/>
          <p:cNvPicPr>
            <a:picLocks noChangeAspect="1"/>
          </p:cNvPicPr>
          <p:nvPr/>
        </p:nvPicPr>
        <p:blipFill>
          <a:blip r:embed="rId2" cstate="print">
            <a:duotone>
              <a:prstClr val="black"/>
              <a:schemeClr val="accent5">
                <a:tint val="45000"/>
                <a:satMod val="400000"/>
              </a:schemeClr>
            </a:duotone>
          </a:blip>
          <a:stretch>
            <a:fillRect/>
          </a:stretch>
        </p:blipFill>
        <p:spPr>
          <a:xfrm>
            <a:off x="-642974" y="1125129"/>
            <a:ext cx="8501122" cy="6273119"/>
          </a:xfrm>
          <a:prstGeom prst="rect">
            <a:avLst/>
          </a:prstGeom>
          <a:effectLst>
            <a:softEdge rad="635000"/>
          </a:effectLst>
        </p:spPr>
      </p:pic>
      <p:sp>
        <p:nvSpPr>
          <p:cNvPr id="15" name="Explosion 1 14"/>
          <p:cNvSpPr/>
          <p:nvPr/>
        </p:nvSpPr>
        <p:spPr>
          <a:xfrm rot="20991619">
            <a:off x="-331623" y="967501"/>
            <a:ext cx="4433288" cy="1948982"/>
          </a:xfrm>
          <a:prstGeom prst="irregularSeal1">
            <a:avLst/>
          </a:prstGeom>
        </p:spPr>
        <p:style>
          <a:lnRef idx="0">
            <a:schemeClr val="accent2"/>
          </a:lnRef>
          <a:fillRef idx="3">
            <a:schemeClr val="accent2"/>
          </a:fillRef>
          <a:effectRef idx="3">
            <a:schemeClr val="accent2"/>
          </a:effectRef>
          <a:fontRef idx="minor">
            <a:schemeClr val="lt1"/>
          </a:fontRef>
        </p:style>
        <p:txBody>
          <a:bodyPr rtlCol="0" anchor="ctr">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2800" i="1" dirty="0" smtClean="0">
                <a:ln>
                  <a:solidFill>
                    <a:srgbClr val="FFFF00"/>
                  </a:solidFill>
                </a:ln>
                <a:solidFill>
                  <a:srgbClr val="FFFF00"/>
                </a:solidFill>
                <a:latin typeface="Times New Roman" pitchFamily="18" charset="0"/>
                <a:cs typeface="Times New Roman" pitchFamily="18" charset="0"/>
              </a:rPr>
              <a:t>Customer Claim</a:t>
            </a:r>
            <a:endParaRPr lang="en-US" sz="2800" i="1" dirty="0">
              <a:ln>
                <a:solidFill>
                  <a:srgbClr val="FFFF00"/>
                </a:solidFill>
              </a:ln>
              <a:solidFill>
                <a:srgbClr val="FFFF00"/>
              </a:solidFill>
              <a:latin typeface="Times New Roman" pitchFamily="18" charset="0"/>
              <a:cs typeface="Times New Roman" pitchFamily="18" charset="0"/>
            </a:endParaRPr>
          </a:p>
        </p:txBody>
      </p:sp>
      <p:sp>
        <p:nvSpPr>
          <p:cNvPr id="4" name="Title 1"/>
          <p:cNvSpPr>
            <a:spLocks noGrp="1"/>
          </p:cNvSpPr>
          <p:nvPr>
            <p:ph type="title"/>
          </p:nvPr>
        </p:nvSpPr>
        <p:spPr>
          <a:xfrm>
            <a:off x="71406" y="104772"/>
            <a:ext cx="8186766" cy="609584"/>
          </a:xfrm>
        </p:spPr>
        <p:txBody>
          <a:bodyPr>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4400" b="1" i="1" dirty="0" smtClean="0">
                <a:ln/>
                <a:solidFill>
                  <a:schemeClr val="accent3"/>
                </a:solidFill>
                <a:effectLst/>
                <a:latin typeface="Times New Roman" pitchFamily="18" charset="0"/>
                <a:cs typeface="Times New Roman" pitchFamily="18" charset="0"/>
              </a:rPr>
              <a:t>Cause &amp; Effect : Traceability Data </a:t>
            </a:r>
            <a:endParaRPr lang="en-US" sz="4400" b="1" i="1" dirty="0">
              <a:ln/>
              <a:solidFill>
                <a:schemeClr val="accent3"/>
              </a:solidFill>
              <a:effectLst/>
              <a:latin typeface="Times New Roman" pitchFamily="18" charset="0"/>
              <a:cs typeface="Times New Roman" pitchFamily="18" charset="0"/>
            </a:endParaRPr>
          </a:p>
        </p:txBody>
      </p:sp>
      <p:sp>
        <p:nvSpPr>
          <p:cNvPr id="8" name="Down Arrow 7"/>
          <p:cNvSpPr/>
          <p:nvPr/>
        </p:nvSpPr>
        <p:spPr>
          <a:xfrm>
            <a:off x="1331640" y="2548316"/>
            <a:ext cx="3643338" cy="71438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i="1" dirty="0" smtClean="0">
                <a:solidFill>
                  <a:schemeClr val="accent2">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Week Code</a:t>
            </a:r>
            <a:endParaRPr lang="en-US" i="1" dirty="0">
              <a:solidFill>
                <a:schemeClr val="accent2">
                  <a:lumMod val="75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6" name="Down Arrow 5"/>
          <p:cNvSpPr/>
          <p:nvPr/>
        </p:nvSpPr>
        <p:spPr>
          <a:xfrm>
            <a:off x="4860032" y="4261688"/>
            <a:ext cx="3643338" cy="71438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i="1" dirty="0" smtClean="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Mother Lot No.</a:t>
            </a:r>
            <a:endParaRPr lang="en-US" i="1"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13" name="Picture 12" descr="RECAXM1VTACASKOKYWCA2VXGLCCAIMKH52CA9PY3SLCA34DDCKCAO3IRM5CAYD3PFCCA7A7ULACAM46H1JCABB8IVGCA6F3SEVCAKRJM2ZCA038UDJCA5KTKQMCAERRJH6CAGAPUHLCAOO9UZ5CAOSWCSA.jpg"/>
          <p:cNvPicPr>
            <a:picLocks noChangeAspect="1"/>
          </p:cNvPicPr>
          <p:nvPr/>
        </p:nvPicPr>
        <p:blipFill>
          <a:blip r:embed="rId3" cstate="print"/>
          <a:stretch>
            <a:fillRect/>
          </a:stretch>
        </p:blipFill>
        <p:spPr>
          <a:xfrm>
            <a:off x="5786446" y="214290"/>
            <a:ext cx="2981338" cy="2387446"/>
          </a:xfrm>
          <a:prstGeom prst="rect">
            <a:avLst/>
          </a:prstGeom>
          <a:effectLst>
            <a:softEdge rad="635000"/>
          </a:effectLst>
        </p:spPr>
      </p:pic>
      <p:sp>
        <p:nvSpPr>
          <p:cNvPr id="16" name="Down Arrow 15"/>
          <p:cNvSpPr/>
          <p:nvPr/>
        </p:nvSpPr>
        <p:spPr>
          <a:xfrm rot="18023966">
            <a:off x="2994573" y="1677283"/>
            <a:ext cx="818643" cy="5883188"/>
          </a:xfrm>
          <a:prstGeom prst="downArrow">
            <a:avLst>
              <a:gd name="adj1" fmla="val 50000"/>
              <a:gd name="adj2" fmla="val 138452"/>
            </a:avLst>
          </a:prstGeom>
        </p:spPr>
        <p:style>
          <a:lnRef idx="0">
            <a:schemeClr val="accent6"/>
          </a:lnRef>
          <a:fillRef idx="1003">
            <a:schemeClr val="lt2"/>
          </a:fillRef>
          <a:effectRef idx="3">
            <a:schemeClr val="accent6"/>
          </a:effectRef>
          <a:fontRef idx="minor">
            <a:schemeClr val="lt1"/>
          </a:fontRef>
        </p:style>
        <p:txBody>
          <a:bodyPr rtlCol="0" anchor="ctr"/>
          <a:lstStyle/>
          <a:p>
            <a:pPr algn="ctr"/>
            <a:r>
              <a:rPr lang="en-US" sz="2800" dirty="0" smtClean="0">
                <a:solidFill>
                  <a:srgbClr val="FFFF00"/>
                </a:solidFill>
              </a:rPr>
              <a:t>CSQA</a:t>
            </a:r>
            <a:endParaRPr lang="en-GB" sz="2800" dirty="0">
              <a:solidFill>
                <a:srgbClr val="FFFF00"/>
              </a:solidFill>
            </a:endParaRPr>
          </a:p>
        </p:txBody>
      </p:sp>
      <p:sp>
        <p:nvSpPr>
          <p:cNvPr id="17" name="Vertical Scroll 16"/>
          <p:cNvSpPr/>
          <p:nvPr/>
        </p:nvSpPr>
        <p:spPr>
          <a:xfrm>
            <a:off x="6725010" y="4988374"/>
            <a:ext cx="1800200" cy="1693292"/>
          </a:xfrm>
          <a:prstGeom prst="verticalScroll">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i="1" dirty="0" smtClean="0">
                <a:solidFill>
                  <a:srgbClr val="FF0000"/>
                </a:solidFill>
                <a:latin typeface="Times New Roman" pitchFamily="18" charset="0"/>
                <a:cs typeface="Times New Roman" pitchFamily="18" charset="0"/>
              </a:rPr>
              <a:t>PDCA</a:t>
            </a:r>
            <a:endParaRPr lang="en-GB" sz="2800" i="1" dirty="0">
              <a:solidFill>
                <a:srgbClr val="FF0000"/>
              </a:solidFill>
              <a:latin typeface="Times New Roman" pitchFamily="18" charset="0"/>
              <a:cs typeface="Times New Roman" pitchFamily="18" charset="0"/>
            </a:endParaRPr>
          </a:p>
        </p:txBody>
      </p:sp>
      <p:pic>
        <p:nvPicPr>
          <p:cNvPr id="18" name="Picture 17" descr="welcome.png"/>
          <p:cNvPicPr>
            <a:picLocks noChangeAspect="1"/>
          </p:cNvPicPr>
          <p:nvPr/>
        </p:nvPicPr>
        <p:blipFill>
          <a:blip r:embed="rId4" cstate="print"/>
          <a:srcRect l="10400" t="18657" r="29839" b="44029"/>
          <a:stretch>
            <a:fillRect/>
          </a:stretch>
        </p:blipFill>
        <p:spPr>
          <a:xfrm>
            <a:off x="6325804" y="801215"/>
            <a:ext cx="2500330" cy="1250165"/>
          </a:xfrm>
          <a:prstGeom prst="rect">
            <a:avLst/>
          </a:prstGeom>
          <a:noFill/>
          <a:ln>
            <a:noFill/>
          </a:ln>
          <a:effectLst>
            <a:softEdge rad="127000"/>
          </a:effectLst>
        </p:spPr>
      </p:pic>
      <p:pic>
        <p:nvPicPr>
          <p:cNvPr id="19" name="Picture 2"/>
          <p:cNvPicPr>
            <a:picLocks noChangeAspect="1" noChangeArrowheads="1"/>
          </p:cNvPicPr>
          <p:nvPr/>
        </p:nvPicPr>
        <p:blipFill>
          <a:blip r:embed="rId5" cstate="print"/>
          <a:srcRect/>
          <a:stretch>
            <a:fillRect/>
          </a:stretch>
        </p:blipFill>
        <p:spPr bwMode="auto">
          <a:xfrm>
            <a:off x="5182796" y="1587033"/>
            <a:ext cx="3084427" cy="2286016"/>
          </a:xfrm>
          <a:prstGeom prst="rect">
            <a:avLst/>
          </a:prstGeom>
          <a:ln>
            <a:noFill/>
          </a:ln>
          <a:effectLst>
            <a:outerShdw blurRad="292100" dist="139700" dir="2700000" algn="tl" rotWithShape="0">
              <a:srgbClr val="333333">
                <a:alpha val="65000"/>
              </a:srgbClr>
            </a:outerShdw>
          </a:effectLst>
        </p:spPr>
      </p:pic>
      <p:sp>
        <p:nvSpPr>
          <p:cNvPr id="5" name="Down Arrow 4"/>
          <p:cNvSpPr/>
          <p:nvPr/>
        </p:nvSpPr>
        <p:spPr>
          <a:xfrm>
            <a:off x="2483768" y="3112410"/>
            <a:ext cx="3643338" cy="714380"/>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i="1" dirty="0" smtClean="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Taping Lot No.</a:t>
            </a:r>
            <a:endParaRPr lang="en-US" i="1"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Down Arrow 6"/>
          <p:cNvSpPr/>
          <p:nvPr/>
        </p:nvSpPr>
        <p:spPr>
          <a:xfrm>
            <a:off x="3707904" y="3685624"/>
            <a:ext cx="3643338" cy="71438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i="1" dirty="0" smtClean="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rPr>
              <a:t>IMI No.</a:t>
            </a:r>
            <a:endParaRPr lang="en-US" i="1" dirty="0">
              <a:solidFill>
                <a:schemeClr val="accent3">
                  <a:lumMod val="75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0" name="TextBox 19"/>
          <p:cNvSpPr txBox="1"/>
          <p:nvPr/>
        </p:nvSpPr>
        <p:spPr>
          <a:xfrm>
            <a:off x="4667529" y="2238699"/>
            <a:ext cx="4071998" cy="1200329"/>
          </a:xfrm>
          <a:prstGeom prst="rect">
            <a:avLst/>
          </a:prstGeom>
          <a:noFill/>
        </p:spPr>
        <p:txBody>
          <a:bodyPr wrap="square" rtlCol="0">
            <a:spAutoFit/>
          </a:bodyPr>
          <a:lstStyle/>
          <a:p>
            <a:pPr algn="ctr"/>
            <a:r>
              <a:rPr lang="en-US" sz="3600" b="1" i="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Web based Application</a:t>
            </a:r>
            <a:endParaRPr lang="en-US" sz="3600" b="1"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endParaRPr>
          </a:p>
        </p:txBody>
      </p:sp>
      <p:sp>
        <p:nvSpPr>
          <p:cNvPr id="21" name="Explosion 1 20"/>
          <p:cNvSpPr/>
          <p:nvPr/>
        </p:nvSpPr>
        <p:spPr>
          <a:xfrm rot="20991619">
            <a:off x="-93774" y="4371490"/>
            <a:ext cx="3957588" cy="2521055"/>
          </a:xfrm>
          <a:prstGeom prst="irregularSeal1">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i="1" dirty="0" smtClean="0">
                <a:solidFill>
                  <a:srgbClr val="006600"/>
                </a:solidFill>
                <a:latin typeface="Times New Roman" pitchFamily="18" charset="0"/>
                <a:cs typeface="Times New Roman" pitchFamily="18" charset="0"/>
              </a:rPr>
              <a:t>Machinery Network : Traceability Data</a:t>
            </a:r>
            <a:endParaRPr lang="en-US" sz="2000" i="1" dirty="0">
              <a:solidFill>
                <a:srgbClr val="006600"/>
              </a:solidFill>
              <a:latin typeface="Times New Roman" pitchFamily="18" charset="0"/>
              <a:cs typeface="Times New Roman" pitchFamily="18" charset="0"/>
            </a:endParaRPr>
          </a:p>
        </p:txBody>
      </p:sp>
    </p:spTree>
    <p:extLst>
      <p:ext uri="{BB962C8B-B14F-4D97-AF65-F5344CB8AC3E}">
        <p14:creationId xmlns:p14="http://schemas.microsoft.com/office/powerpoint/2010/main" val="39313980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anim calcmode="lin" valueType="num">
                                      <p:cBhvr>
                                        <p:cTn id="10" dur="500" fill="hold"/>
                                        <p:tgtEl>
                                          <p:spTgt spid="15"/>
                                        </p:tgtEl>
                                        <p:attrNameLst>
                                          <p:attrName>ppt_x</p:attrName>
                                        </p:attrNameLst>
                                      </p:cBhvr>
                                      <p:tavLst>
                                        <p:tav tm="0">
                                          <p:val>
                                            <p:fltVal val="0.5"/>
                                          </p:val>
                                        </p:tav>
                                        <p:tav tm="100000">
                                          <p:val>
                                            <p:strVal val="#ppt_x"/>
                                          </p:val>
                                        </p:tav>
                                      </p:tavLst>
                                    </p:anim>
                                    <p:anim calcmode="lin" valueType="num">
                                      <p:cBhvr>
                                        <p:cTn id="11" dur="500" fill="hold"/>
                                        <p:tgtEl>
                                          <p:spTgt spid="15"/>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par>
                          <p:cTn id="32" fill="hold">
                            <p:stCondLst>
                              <p:cond delay="3000"/>
                            </p:stCondLst>
                            <p:childTnLst>
                              <p:par>
                                <p:cTn id="33" presetID="16" presetClass="entr" presetSubtype="42"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arn(outHorizontal)">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1000"/>
                                        <p:tgtEl>
                                          <p:spTgt spid="18"/>
                                        </p:tgtEl>
                                      </p:cBhvr>
                                    </p:animEffect>
                                    <p:anim calcmode="lin" valueType="num">
                                      <p:cBhvr>
                                        <p:cTn id="41" dur="1000" fill="hold"/>
                                        <p:tgtEl>
                                          <p:spTgt spid="18"/>
                                        </p:tgtEl>
                                        <p:attrNameLst>
                                          <p:attrName>ppt_x</p:attrName>
                                        </p:attrNameLst>
                                      </p:cBhvr>
                                      <p:tavLst>
                                        <p:tav tm="0">
                                          <p:val>
                                            <p:strVal val="#ppt_x"/>
                                          </p:val>
                                        </p:tav>
                                        <p:tav tm="100000">
                                          <p:val>
                                            <p:strVal val="#ppt_x"/>
                                          </p:val>
                                        </p:tav>
                                      </p:tavLst>
                                    </p:anim>
                                    <p:anim calcmode="lin" valueType="num">
                                      <p:cBhvr>
                                        <p:cTn id="42" dur="1000" fill="hold"/>
                                        <p:tgtEl>
                                          <p:spTgt spid="18"/>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47" presetClass="entr" presetSubtype="0" fill="hold"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000"/>
                                        <p:tgtEl>
                                          <p:spTgt spid="19"/>
                                        </p:tgtEl>
                                      </p:cBhvr>
                                    </p:animEffect>
                                    <p:anim calcmode="lin" valueType="num">
                                      <p:cBhvr>
                                        <p:cTn id="47" dur="1000" fill="hold"/>
                                        <p:tgtEl>
                                          <p:spTgt spid="19"/>
                                        </p:tgtEl>
                                        <p:attrNameLst>
                                          <p:attrName>ppt_x</p:attrName>
                                        </p:attrNameLst>
                                      </p:cBhvr>
                                      <p:tavLst>
                                        <p:tav tm="0">
                                          <p:val>
                                            <p:strVal val="#ppt_x"/>
                                          </p:val>
                                        </p:tav>
                                        <p:tav tm="100000">
                                          <p:val>
                                            <p:strVal val="#ppt_x"/>
                                          </p:val>
                                        </p:tav>
                                      </p:tavLst>
                                    </p:anim>
                                    <p:anim calcmode="lin" valueType="num">
                                      <p:cBhvr>
                                        <p:cTn id="48" dur="1000" fill="hold"/>
                                        <p:tgtEl>
                                          <p:spTgt spid="19"/>
                                        </p:tgtEl>
                                        <p:attrNameLst>
                                          <p:attrName>ppt_y</p:attrName>
                                        </p:attrNameLst>
                                      </p:cBhvr>
                                      <p:tavLst>
                                        <p:tav tm="0">
                                          <p:val>
                                            <p:strVal val="#ppt_y-.1"/>
                                          </p:val>
                                        </p:tav>
                                        <p:tav tm="100000">
                                          <p:val>
                                            <p:strVal val="#ppt_y"/>
                                          </p:val>
                                        </p:tav>
                                      </p:tavLst>
                                    </p:anim>
                                  </p:childTnLst>
                                </p:cTn>
                              </p:par>
                            </p:childTnLst>
                          </p:cTn>
                        </p:par>
                        <p:par>
                          <p:cTn id="49" fill="hold">
                            <p:stCondLst>
                              <p:cond delay="2000"/>
                            </p:stCondLst>
                            <p:childTnLst>
                              <p:par>
                                <p:cTn id="50" presetID="42" presetClass="entr" presetSubtype="0"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1000"/>
                                        <p:tgtEl>
                                          <p:spTgt spid="20"/>
                                        </p:tgtEl>
                                      </p:cBhvr>
                                    </p:animEffect>
                                    <p:anim calcmode="lin" valueType="num">
                                      <p:cBhvr>
                                        <p:cTn id="53" dur="1000" fill="hold"/>
                                        <p:tgtEl>
                                          <p:spTgt spid="20"/>
                                        </p:tgtEl>
                                        <p:attrNameLst>
                                          <p:attrName>ppt_x</p:attrName>
                                        </p:attrNameLst>
                                      </p:cBhvr>
                                      <p:tavLst>
                                        <p:tav tm="0">
                                          <p:val>
                                            <p:strVal val="#ppt_x"/>
                                          </p:val>
                                        </p:tav>
                                        <p:tav tm="100000">
                                          <p:val>
                                            <p:strVal val="#ppt_x"/>
                                          </p:val>
                                        </p:tav>
                                      </p:tavLst>
                                    </p:anim>
                                    <p:anim calcmode="lin" valueType="num">
                                      <p:cBhvr>
                                        <p:cTn id="54" dur="1000" fill="hold"/>
                                        <p:tgtEl>
                                          <p:spTgt spid="20"/>
                                        </p:tgtEl>
                                        <p:attrNameLst>
                                          <p:attrName>ppt_y</p:attrName>
                                        </p:attrNameLst>
                                      </p:cBhvr>
                                      <p:tavLst>
                                        <p:tav tm="0">
                                          <p:val>
                                            <p:strVal val="#ppt_y+.1"/>
                                          </p:val>
                                        </p:tav>
                                        <p:tav tm="100000">
                                          <p:val>
                                            <p:strVal val="#ppt_y"/>
                                          </p:val>
                                        </p:tav>
                                      </p:tavLst>
                                    </p:anim>
                                  </p:childTnLst>
                                </p:cTn>
                              </p:par>
                            </p:childTnLst>
                          </p:cTn>
                        </p:par>
                        <p:par>
                          <p:cTn id="55" fill="hold">
                            <p:stCondLst>
                              <p:cond delay="3000"/>
                            </p:stCondLst>
                            <p:childTnLst>
                              <p:par>
                                <p:cTn id="56" presetID="26" presetClass="emph" presetSubtype="0" fill="hold" grpId="1" nodeType="afterEffect">
                                  <p:stCondLst>
                                    <p:cond delay="0"/>
                                  </p:stCondLst>
                                  <p:childTnLst>
                                    <p:animEffect transition="out" filter="fade">
                                      <p:cBhvr>
                                        <p:cTn id="57" dur="500" tmFilter="0, 0; .2, .5; .8, .5; 1, 0"/>
                                        <p:tgtEl>
                                          <p:spTgt spid="20"/>
                                        </p:tgtEl>
                                      </p:cBhvr>
                                    </p:animEffect>
                                    <p:animScale>
                                      <p:cBhvr>
                                        <p:cTn id="58" dur="250" autoRev="1" fill="hold"/>
                                        <p:tgtEl>
                                          <p:spTgt spid="20"/>
                                        </p:tgtEl>
                                      </p:cBhvr>
                                      <p:by x="105000" y="105000"/>
                                    </p:animScale>
                                  </p:childTnLst>
                                </p:cTn>
                              </p:par>
                            </p:childTnLst>
                          </p:cTn>
                        </p:par>
                        <p:par>
                          <p:cTn id="59" fill="hold">
                            <p:stCondLst>
                              <p:cond delay="3500"/>
                            </p:stCondLst>
                            <p:childTnLst>
                              <p:par>
                                <p:cTn id="60" presetID="23" presetClass="entr" presetSubtype="32"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p:cTn id="62" dur="500" fill="hold"/>
                                        <p:tgtEl>
                                          <p:spTgt spid="21"/>
                                        </p:tgtEl>
                                        <p:attrNameLst>
                                          <p:attrName>ppt_w</p:attrName>
                                        </p:attrNameLst>
                                      </p:cBhvr>
                                      <p:tavLst>
                                        <p:tav tm="0">
                                          <p:val>
                                            <p:strVal val="4*#ppt_w"/>
                                          </p:val>
                                        </p:tav>
                                        <p:tav tm="100000">
                                          <p:val>
                                            <p:strVal val="#ppt_w"/>
                                          </p:val>
                                        </p:tav>
                                      </p:tavLst>
                                    </p:anim>
                                    <p:anim calcmode="lin" valueType="num">
                                      <p:cBhvr>
                                        <p:cTn id="63" dur="500" fill="hold"/>
                                        <p:tgtEl>
                                          <p:spTgt spid="21"/>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8" grpId="0" animBg="1"/>
      <p:bldP spid="6" grpId="0" animBg="1"/>
      <p:bldP spid="16" grpId="0" animBg="1"/>
      <p:bldP spid="17" grpId="0" animBg="1"/>
      <p:bldP spid="5" grpId="0" animBg="1"/>
      <p:bldP spid="7" grpId="0" animBg="1"/>
      <p:bldP spid="20" grpId="0"/>
      <p:bldP spid="20" grpId="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1406" y="104772"/>
            <a:ext cx="8186766" cy="609584"/>
          </a:xfrm>
        </p:spPr>
        <p:txBody>
          <a:bodyPr>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sz="4400" b="1" i="1" dirty="0" smtClean="0">
                <a:ln/>
                <a:solidFill>
                  <a:schemeClr val="accent3"/>
                </a:solidFill>
                <a:effectLst/>
                <a:latin typeface="Times New Roman" pitchFamily="18" charset="0"/>
                <a:cs typeface="Times New Roman" pitchFamily="18" charset="0"/>
              </a:rPr>
              <a:t>New Approach Result</a:t>
            </a:r>
            <a:endParaRPr lang="en-US" sz="4400" b="1" i="1" dirty="0">
              <a:ln/>
              <a:solidFill>
                <a:schemeClr val="accent3"/>
              </a:solidFill>
              <a:effectLst/>
              <a:latin typeface="Times New Roman" pitchFamily="18" charset="0"/>
              <a:cs typeface="Times New Roman" pitchFamily="18" charset="0"/>
            </a:endParaRPr>
          </a:p>
        </p:txBody>
      </p:sp>
      <p:graphicFrame>
        <p:nvGraphicFramePr>
          <p:cNvPr id="3" name="Chart 2"/>
          <p:cNvGraphicFramePr/>
          <p:nvPr>
            <p:extLst>
              <p:ext uri="{D42A27DB-BD31-4B8C-83A1-F6EECF244321}">
                <p14:modId xmlns:p14="http://schemas.microsoft.com/office/powerpoint/2010/main" val="2800070731"/>
              </p:ext>
            </p:extLst>
          </p:nvPr>
        </p:nvGraphicFramePr>
        <p:xfrm>
          <a:off x="285720" y="1000108"/>
          <a:ext cx="8643998" cy="5857892"/>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Connector 5"/>
          <p:cNvCxnSpPr/>
          <p:nvPr/>
        </p:nvCxnSpPr>
        <p:spPr>
          <a:xfrm rot="5400000" flipH="1" flipV="1">
            <a:off x="3250652" y="3821370"/>
            <a:ext cx="5642808" cy="1872"/>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Arrow Connector 7"/>
          <p:cNvCxnSpPr/>
          <p:nvPr/>
        </p:nvCxnSpPr>
        <p:spPr>
          <a:xfrm>
            <a:off x="6072198" y="1000108"/>
            <a:ext cx="857256"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9" name="Explosion 1 8"/>
          <p:cNvSpPr/>
          <p:nvPr/>
        </p:nvSpPr>
        <p:spPr>
          <a:xfrm rot="20991619">
            <a:off x="5163533" y="1120193"/>
            <a:ext cx="4184440" cy="2872572"/>
          </a:xfrm>
          <a:prstGeom prst="irregularSeal1">
            <a:avLst/>
          </a:prstGeom>
        </p:spPr>
        <p:style>
          <a:lnRef idx="0">
            <a:schemeClr val="accent6"/>
          </a:lnRef>
          <a:fillRef idx="3">
            <a:schemeClr val="accent6"/>
          </a:fillRef>
          <a:effectRef idx="3">
            <a:schemeClr val="accent6"/>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i="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Average &lt; 10min per Lot (3000 Lot Size)</a:t>
            </a:r>
            <a:endParaRPr lang="en-US" sz="2400" i="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endParaRPr>
          </a:p>
        </p:txBody>
      </p:sp>
      <p:sp>
        <p:nvSpPr>
          <p:cNvPr id="7" name="Explosion 1 6"/>
          <p:cNvSpPr/>
          <p:nvPr/>
        </p:nvSpPr>
        <p:spPr>
          <a:xfrm rot="20991619">
            <a:off x="2863017" y="435329"/>
            <a:ext cx="3815102" cy="2192786"/>
          </a:xfrm>
          <a:prstGeom prst="irregularSeal1">
            <a:avLst/>
          </a:prstGeom>
        </p:spPr>
        <p:style>
          <a:lnRef idx="0">
            <a:schemeClr val="accent5"/>
          </a:lnRef>
          <a:fillRef idx="3">
            <a:schemeClr val="accent5"/>
          </a:fillRef>
          <a:effectRef idx="3">
            <a:schemeClr val="accent5"/>
          </a:effectRef>
          <a:fontRef idx="minor">
            <a:schemeClr val="lt1"/>
          </a:fontRef>
        </p:style>
        <p:txBody>
          <a:bodyPr rtlCol="0" anchor="ctr">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i="1" dirty="0" smtClean="0">
                <a:ln w="11430">
                  <a:solidFill>
                    <a:srgbClr val="FFFF00"/>
                  </a:solidFill>
                </a:ln>
                <a:solidFill>
                  <a:srgbClr val="FFFF00"/>
                </a:solidFill>
                <a:effectLst>
                  <a:outerShdw blurRad="50800" dist="39000" dir="5460000" algn="tl">
                    <a:srgbClr val="000000">
                      <a:alpha val="38000"/>
                    </a:srgbClr>
                  </a:outerShdw>
                </a:effectLst>
                <a:latin typeface="Times New Roman" pitchFamily="18" charset="0"/>
                <a:cs typeface="Times New Roman" pitchFamily="18" charset="0"/>
              </a:rPr>
              <a:t>Machine Cycle</a:t>
            </a:r>
          </a:p>
          <a:p>
            <a:pPr algn="ctr"/>
            <a:r>
              <a:rPr lang="en-US" sz="2400" i="1" dirty="0" smtClean="0">
                <a:ln w="11430">
                  <a:solidFill>
                    <a:srgbClr val="FFFF00"/>
                  </a:solidFill>
                </a:ln>
                <a:solidFill>
                  <a:srgbClr val="FFFF00"/>
                </a:solidFill>
                <a:effectLst>
                  <a:outerShdw blurRad="50800" dist="39000" dir="5460000" algn="tl">
                    <a:srgbClr val="000000">
                      <a:alpha val="38000"/>
                    </a:srgbClr>
                  </a:outerShdw>
                </a:effectLst>
                <a:latin typeface="Times New Roman" pitchFamily="18" charset="0"/>
                <a:cs typeface="Times New Roman" pitchFamily="18" charset="0"/>
              </a:rPr>
              <a:t>&lt; 0.2 sec</a:t>
            </a:r>
            <a:endParaRPr lang="en-US" sz="2400" i="1" dirty="0">
              <a:ln w="11430">
                <a:solidFill>
                  <a:srgbClr val="FFFF00"/>
                </a:solidFill>
              </a:ln>
              <a:solidFill>
                <a:srgbClr val="FFFF00"/>
              </a:solidFill>
              <a:effectLst>
                <a:outerShdw blurRad="50800" dist="39000" dir="5460000" algn="tl">
                  <a:srgbClr val="000000">
                    <a:alpha val="38000"/>
                  </a:srgbClr>
                </a:outerShdw>
              </a:effectLst>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par>
                          <p:cTn id="17" fill="hold">
                            <p:stCondLst>
                              <p:cond delay="1000"/>
                            </p:stCondLst>
                            <p:childTnLst>
                              <p:par>
                                <p:cTn id="18" presetID="23" presetClass="entr" presetSubtype="32"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strVal val="4*#ppt_w"/>
                                          </p:val>
                                        </p:tav>
                                        <p:tav tm="100000">
                                          <p:val>
                                            <p:strVal val="#ppt_w"/>
                                          </p:val>
                                        </p:tav>
                                      </p:tavLst>
                                    </p:anim>
                                    <p:anim calcmode="lin" valueType="num">
                                      <p:cBhvr>
                                        <p:cTn id="21" dur="500" fill="hold"/>
                                        <p:tgtEl>
                                          <p:spTgt spid="9"/>
                                        </p:tgtEl>
                                        <p:attrNameLst>
                                          <p:attrName>ppt_h</p:attrName>
                                        </p:attrNameLst>
                                      </p:cBhvr>
                                      <p:tavLst>
                                        <p:tav tm="0">
                                          <p:val>
                                            <p:strVal val="4*#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3" presetClass="entr" presetSubtype="32"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strVal val="4*#ppt_w"/>
                                          </p:val>
                                        </p:tav>
                                        <p:tav tm="100000">
                                          <p:val>
                                            <p:strVal val="#ppt_w"/>
                                          </p:val>
                                        </p:tav>
                                      </p:tavLst>
                                    </p:anim>
                                    <p:anim calcmode="lin" valueType="num">
                                      <p:cBhvr>
                                        <p:cTn id="27" dur="500" fill="hold"/>
                                        <p:tgtEl>
                                          <p:spTgt spid="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9" grpId="0" animBg="1"/>
      <p:bldP spid="7" grpId="0" animBg="1"/>
    </p:bldLst>
  </p:timing>
</p:sld>
</file>

<file path=ppt/theme/theme1.xml><?xml version="1.0" encoding="utf-8"?>
<a:theme xmlns:a="http://schemas.openxmlformats.org/drawingml/2006/main" name="Moonlight">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oonlight">
      <a:majorFont>
        <a:latin typeface="Candara"/>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andara"/>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lumMod val="90000"/>
              </a:schemeClr>
            </a:gs>
            <a:gs pos="30000">
              <a:schemeClr val="phClr">
                <a:lumMod val="75000"/>
              </a:schemeClr>
            </a:gs>
            <a:gs pos="100000">
              <a:schemeClr val="phClr">
                <a:lumMod val="10000"/>
              </a:schemeClr>
            </a:gs>
          </a:gsLst>
          <a:path path="circle">
            <a:fillToRect l="50000" t="50000" r="50000" b="50000"/>
          </a:path>
        </a:gradFill>
        <a:gradFill rotWithShape="1">
          <a:gsLst>
            <a:gs pos="0">
              <a:schemeClr val="phClr">
                <a:lumMod val="90000"/>
              </a:schemeClr>
            </a:gs>
            <a:gs pos="30000">
              <a:schemeClr val="phClr">
                <a:lumMod val="75000"/>
              </a:schemeClr>
            </a:gs>
            <a:gs pos="100000">
              <a:schemeClr val="phClr">
                <a:lumMod val="10000"/>
              </a:schemeClr>
            </a:gs>
          </a:gsLst>
          <a:path path="rect">
            <a:fillToRect l="100000" t="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Moonlight</Template>
  <TotalTime>1244</TotalTime>
  <Words>1048</Words>
  <Application>Microsoft Office PowerPoint</Application>
  <PresentationFormat>On-screen Show (4:3)</PresentationFormat>
  <Paragraphs>390</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Moonlight</vt:lpstr>
      <vt:lpstr>Taping OAI</vt:lpstr>
      <vt:lpstr>Recap – Accuracy Vs Output</vt:lpstr>
      <vt:lpstr>Recap – Establish New Approach</vt:lpstr>
      <vt:lpstr>Recap – Critical OAI Items</vt:lpstr>
      <vt:lpstr>Case Study : Accuracy (Mixing)</vt:lpstr>
      <vt:lpstr>Merits Of New Approach</vt:lpstr>
      <vt:lpstr>Mixing Of Weekcode</vt:lpstr>
      <vt:lpstr>Cause &amp; Effect : Traceability Data </vt:lpstr>
      <vt:lpstr>New Approach Result</vt:lpstr>
      <vt:lpstr>Effectiveness</vt:lpstr>
      <vt:lpstr>Wrong Direction</vt:lpstr>
      <vt:lpstr>Double Pieces &amp; Double Marking</vt:lpstr>
      <vt:lpstr>Double Pieces</vt:lpstr>
      <vt:lpstr>Double Pieces</vt:lpstr>
      <vt:lpstr>Double Marking</vt:lpstr>
      <vt:lpstr>QC Reject : Double Marking</vt:lpstr>
      <vt:lpstr>Sealing Inspection</vt:lpstr>
      <vt:lpstr>Conclusion</vt:lpstr>
      <vt:lpstr>Conclusion</vt:lpstr>
      <vt:lpstr>Study Case : Technologies</vt:lpstr>
      <vt:lpstr>Study Case : Technologies</vt:lpstr>
      <vt:lpstr>Study Case : Technologies</vt:lpstr>
      <vt:lpstr>Schedule System Evaluation</vt:lpstr>
      <vt:lpstr>Pathway To The 50% Worker Reduction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Taping OAI</dc:title>
  <dc:creator>EPMMN</dc:creator>
  <cp:lastModifiedBy>EPMMN</cp:lastModifiedBy>
  <cp:revision>162</cp:revision>
  <dcterms:created xsi:type="dcterms:W3CDTF">2011-12-14T08:43:38Z</dcterms:created>
  <dcterms:modified xsi:type="dcterms:W3CDTF">2011-12-16T06:31:14Z</dcterms:modified>
</cp:coreProperties>
</file>